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5"/>
  </p:notesMasterIdLst>
  <p:sldIdLst>
    <p:sldId id="256" r:id="rId2"/>
    <p:sldId id="267" r:id="rId3"/>
    <p:sldId id="281" r:id="rId4"/>
    <p:sldId id="257" r:id="rId5"/>
    <p:sldId id="259" r:id="rId6"/>
    <p:sldId id="260" r:id="rId7"/>
    <p:sldId id="266" r:id="rId8"/>
    <p:sldId id="262" r:id="rId9"/>
    <p:sldId id="263" r:id="rId10"/>
    <p:sldId id="264" r:id="rId11"/>
    <p:sldId id="268" r:id="rId12"/>
    <p:sldId id="269" r:id="rId13"/>
    <p:sldId id="270" r:id="rId14"/>
    <p:sldId id="271" r:id="rId15"/>
    <p:sldId id="272" r:id="rId16"/>
    <p:sldId id="274" r:id="rId17"/>
    <p:sldId id="273" r:id="rId18"/>
    <p:sldId id="288" r:id="rId19"/>
    <p:sldId id="277" r:id="rId20"/>
    <p:sldId id="279" r:id="rId21"/>
    <p:sldId id="289" r:id="rId22"/>
    <p:sldId id="291" r:id="rId23"/>
    <p:sldId id="290" r:id="rId24"/>
    <p:sldId id="292" r:id="rId25"/>
    <p:sldId id="293" r:id="rId26"/>
    <p:sldId id="275" r:id="rId27"/>
    <p:sldId id="276" r:id="rId28"/>
    <p:sldId id="282" r:id="rId29"/>
    <p:sldId id="283" r:id="rId30"/>
    <p:sldId id="284" r:id="rId31"/>
    <p:sldId id="285" r:id="rId32"/>
    <p:sldId id="286" r:id="rId33"/>
    <p:sldId id="287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84EEF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114"/>
    <p:restoredTop sz="93850"/>
  </p:normalViewPr>
  <p:slideViewPr>
    <p:cSldViewPr snapToGrid="0" snapToObjects="1">
      <p:cViewPr>
        <p:scale>
          <a:sx n="117" d="100"/>
          <a:sy n="117" d="100"/>
        </p:scale>
        <p:origin x="680" y="8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DD7734-140A-0448-BD78-048EC4867908}" type="datetimeFigureOut">
              <a:rPr lang="en-US" smtClean="0"/>
              <a:t>9/9/18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235604-B57C-E64B-B261-7BF82DD5E4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0428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We call the states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because in the formulas they 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to represent the state at each time step. But we want to make clear that there are 4 possible states in this environment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We call the states as </a:t>
                </a:r>
                <a:r>
                  <a:rPr lang="es-ES" b="0" i="0">
                    <a:latin typeface="Cambria Math" panose="02040503050406030204" pitchFamily="18" charset="0"/>
                  </a:rPr>
                  <a:t>𝐶</a:t>
                </a:r>
                <a:r>
                  <a:rPr lang="en-US" b="0" i="0">
                    <a:latin typeface="Cambria Math" panose="02040503050406030204" pitchFamily="18" charset="0"/>
                  </a:rPr>
                  <a:t>_</a:t>
                </a:r>
                <a:r>
                  <a:rPr lang="es-ES" b="0" i="0">
                    <a:latin typeface="Cambria Math" panose="02040503050406030204" pitchFamily="18" charset="0"/>
                  </a:rPr>
                  <a:t>𝑖</a:t>
                </a:r>
                <a:r>
                  <a:rPr lang="en-US" dirty="0"/>
                  <a:t> because in the formulas they use </a:t>
                </a:r>
                <a:r>
                  <a:rPr lang="es-ES" b="0" i="0">
                    <a:latin typeface="Cambria Math" panose="02040503050406030204" pitchFamily="18" charset="0"/>
                  </a:rPr>
                  <a:t>𝑠</a:t>
                </a:r>
                <a:r>
                  <a:rPr lang="en-US" b="0" i="0">
                    <a:latin typeface="Cambria Math" panose="02040503050406030204" pitchFamily="18" charset="0"/>
                  </a:rPr>
                  <a:t>_</a:t>
                </a:r>
                <a:r>
                  <a:rPr lang="es-ES" b="0" i="0">
                    <a:latin typeface="Cambria Math" panose="02040503050406030204" pitchFamily="18" charset="0"/>
                  </a:rPr>
                  <a:t>𝑖</a:t>
                </a:r>
                <a:r>
                  <a:rPr lang="en-US" dirty="0"/>
                  <a:t> to represent the state at each time step. But we want to make clear that there are 4 possible states in this environment</a:t>
                </a:r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235604-B57C-E64B-B261-7BF82DD5E46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5989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We call the states as </a:t>
                </a:r>
                <a:r>
                  <a:rPr lang="es-ES" b="0" i="0">
                    <a:latin typeface="Cambria Math" panose="02040503050406030204" pitchFamily="18" charset="0"/>
                  </a:rPr>
                  <a:t>𝐶</a:t>
                </a:r>
                <a:r>
                  <a:rPr lang="en-US" b="0" i="0">
                    <a:latin typeface="Cambria Math" panose="02040503050406030204" pitchFamily="18" charset="0"/>
                  </a:rPr>
                  <a:t>_</a:t>
                </a:r>
                <a:r>
                  <a:rPr lang="es-ES" b="0" i="0">
                    <a:latin typeface="Cambria Math" panose="02040503050406030204" pitchFamily="18" charset="0"/>
                  </a:rPr>
                  <a:t>𝑖</a:t>
                </a:r>
                <a:r>
                  <a:rPr lang="en-US" dirty="0"/>
                  <a:t> because in the formulas they use </a:t>
                </a:r>
                <a:r>
                  <a:rPr lang="es-ES" b="0" i="0">
                    <a:latin typeface="Cambria Math" panose="02040503050406030204" pitchFamily="18" charset="0"/>
                  </a:rPr>
                  <a:t>𝑠</a:t>
                </a:r>
                <a:r>
                  <a:rPr lang="en-US" b="0" i="0">
                    <a:latin typeface="Cambria Math" panose="02040503050406030204" pitchFamily="18" charset="0"/>
                  </a:rPr>
                  <a:t>_</a:t>
                </a:r>
                <a:r>
                  <a:rPr lang="es-ES" b="0" i="0">
                    <a:latin typeface="Cambria Math" panose="02040503050406030204" pitchFamily="18" charset="0"/>
                  </a:rPr>
                  <a:t>𝑖</a:t>
                </a:r>
                <a:r>
                  <a:rPr lang="en-US" dirty="0"/>
                  <a:t> to represent the state at each time step. But we want to make clear that there are 4 possible states in this environment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X represents that if the agent takes that action, it will remain in the </a:t>
                </a:r>
                <a:r>
                  <a:rPr lang="en-US"/>
                  <a:t>same cell in the next state</a:t>
                </a:r>
                <a:endParaRPr lang="en-US" dirty="0"/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235604-B57C-E64B-B261-7BF82DD5E46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1489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We call the states as </a:t>
                </a:r>
                <a:r>
                  <a:rPr lang="es-ES" b="0" i="0">
                    <a:latin typeface="Cambria Math" panose="02040503050406030204" pitchFamily="18" charset="0"/>
                  </a:rPr>
                  <a:t>𝐶</a:t>
                </a:r>
                <a:r>
                  <a:rPr lang="en-US" b="0" i="0">
                    <a:latin typeface="Cambria Math" panose="02040503050406030204" pitchFamily="18" charset="0"/>
                  </a:rPr>
                  <a:t>_</a:t>
                </a:r>
                <a:r>
                  <a:rPr lang="es-ES" b="0" i="0">
                    <a:latin typeface="Cambria Math" panose="02040503050406030204" pitchFamily="18" charset="0"/>
                  </a:rPr>
                  <a:t>𝑖</a:t>
                </a:r>
                <a:r>
                  <a:rPr lang="en-US" dirty="0"/>
                  <a:t> because in the formulas they use </a:t>
                </a:r>
                <a:r>
                  <a:rPr lang="es-ES" b="0" i="0">
                    <a:latin typeface="Cambria Math" panose="02040503050406030204" pitchFamily="18" charset="0"/>
                  </a:rPr>
                  <a:t>𝑠</a:t>
                </a:r>
                <a:r>
                  <a:rPr lang="en-US" b="0" i="0">
                    <a:latin typeface="Cambria Math" panose="02040503050406030204" pitchFamily="18" charset="0"/>
                  </a:rPr>
                  <a:t>_</a:t>
                </a:r>
                <a:r>
                  <a:rPr lang="es-ES" b="0" i="0">
                    <a:latin typeface="Cambria Math" panose="02040503050406030204" pitchFamily="18" charset="0"/>
                  </a:rPr>
                  <a:t>𝑖</a:t>
                </a:r>
                <a:r>
                  <a:rPr lang="en-US" dirty="0"/>
                  <a:t> to represent the state at each time step. But we want to make clear that there are 4 possible states in this environment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X represents that if the agent takes that action, it will remain in the </a:t>
                </a:r>
                <a:r>
                  <a:rPr lang="en-US"/>
                  <a:t>same cell in the next state</a:t>
                </a:r>
                <a:endParaRPr lang="en-US" dirty="0"/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235604-B57C-E64B-B261-7BF82DD5E46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1901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We call the states as </a:t>
                </a:r>
                <a:r>
                  <a:rPr lang="es-ES" b="0" i="0">
                    <a:latin typeface="Cambria Math" panose="02040503050406030204" pitchFamily="18" charset="0"/>
                  </a:rPr>
                  <a:t>𝐶</a:t>
                </a:r>
                <a:r>
                  <a:rPr lang="en-US" b="0" i="0">
                    <a:latin typeface="Cambria Math" panose="02040503050406030204" pitchFamily="18" charset="0"/>
                  </a:rPr>
                  <a:t>_</a:t>
                </a:r>
                <a:r>
                  <a:rPr lang="es-ES" b="0" i="0">
                    <a:latin typeface="Cambria Math" panose="02040503050406030204" pitchFamily="18" charset="0"/>
                  </a:rPr>
                  <a:t>𝑖</a:t>
                </a:r>
                <a:r>
                  <a:rPr lang="en-US" dirty="0"/>
                  <a:t> because in the formulas they use </a:t>
                </a:r>
                <a:r>
                  <a:rPr lang="es-ES" b="0" i="0">
                    <a:latin typeface="Cambria Math" panose="02040503050406030204" pitchFamily="18" charset="0"/>
                  </a:rPr>
                  <a:t>𝑠</a:t>
                </a:r>
                <a:r>
                  <a:rPr lang="en-US" b="0" i="0">
                    <a:latin typeface="Cambria Math" panose="02040503050406030204" pitchFamily="18" charset="0"/>
                  </a:rPr>
                  <a:t>_</a:t>
                </a:r>
                <a:r>
                  <a:rPr lang="es-ES" b="0" i="0">
                    <a:latin typeface="Cambria Math" panose="02040503050406030204" pitchFamily="18" charset="0"/>
                  </a:rPr>
                  <a:t>𝑖</a:t>
                </a:r>
                <a:r>
                  <a:rPr lang="en-US" dirty="0"/>
                  <a:t> to represent the state at each time step. But we want to make clear that there are 4 possible states in this environment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X represents that if the agent takes that action, it will remain in the </a:t>
                </a:r>
                <a:r>
                  <a:rPr lang="en-US"/>
                  <a:t>same cell in the next state</a:t>
                </a:r>
                <a:endParaRPr lang="en-US" dirty="0"/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235604-B57C-E64B-B261-7BF82DD5E46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1570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We call the states as </a:t>
                </a:r>
                <a:r>
                  <a:rPr lang="es-ES" b="0" i="0">
                    <a:latin typeface="Cambria Math" panose="02040503050406030204" pitchFamily="18" charset="0"/>
                  </a:rPr>
                  <a:t>𝐶</a:t>
                </a:r>
                <a:r>
                  <a:rPr lang="en-US" b="0" i="0">
                    <a:latin typeface="Cambria Math" panose="02040503050406030204" pitchFamily="18" charset="0"/>
                  </a:rPr>
                  <a:t>_</a:t>
                </a:r>
                <a:r>
                  <a:rPr lang="es-ES" b="0" i="0">
                    <a:latin typeface="Cambria Math" panose="02040503050406030204" pitchFamily="18" charset="0"/>
                  </a:rPr>
                  <a:t>𝑖</a:t>
                </a:r>
                <a:r>
                  <a:rPr lang="en-US" dirty="0"/>
                  <a:t> because in the formulas they use </a:t>
                </a:r>
                <a:r>
                  <a:rPr lang="es-ES" b="0" i="0">
                    <a:latin typeface="Cambria Math" panose="02040503050406030204" pitchFamily="18" charset="0"/>
                  </a:rPr>
                  <a:t>𝑠</a:t>
                </a:r>
                <a:r>
                  <a:rPr lang="en-US" b="0" i="0">
                    <a:latin typeface="Cambria Math" panose="02040503050406030204" pitchFamily="18" charset="0"/>
                  </a:rPr>
                  <a:t>_</a:t>
                </a:r>
                <a:r>
                  <a:rPr lang="es-ES" b="0" i="0">
                    <a:latin typeface="Cambria Math" panose="02040503050406030204" pitchFamily="18" charset="0"/>
                  </a:rPr>
                  <a:t>𝑖</a:t>
                </a:r>
                <a:r>
                  <a:rPr lang="en-US" dirty="0"/>
                  <a:t> to represent the state at each time step. But we want to make clear that there are 4 possible states in this environment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X represents that if the agent takes that action, it will remain in the </a:t>
                </a:r>
                <a:r>
                  <a:rPr lang="en-US"/>
                  <a:t>same cell in the next state</a:t>
                </a:r>
                <a:endParaRPr lang="en-US" dirty="0"/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235604-B57C-E64B-B261-7BF82DD5E46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1958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We call the states as </a:t>
                </a:r>
                <a:r>
                  <a:rPr lang="es-ES" b="0" i="0">
                    <a:latin typeface="Cambria Math" panose="02040503050406030204" pitchFamily="18" charset="0"/>
                  </a:rPr>
                  <a:t>𝐶</a:t>
                </a:r>
                <a:r>
                  <a:rPr lang="en-US" b="0" i="0">
                    <a:latin typeface="Cambria Math" panose="02040503050406030204" pitchFamily="18" charset="0"/>
                  </a:rPr>
                  <a:t>_</a:t>
                </a:r>
                <a:r>
                  <a:rPr lang="es-ES" b="0" i="0">
                    <a:latin typeface="Cambria Math" panose="02040503050406030204" pitchFamily="18" charset="0"/>
                  </a:rPr>
                  <a:t>𝑖</a:t>
                </a:r>
                <a:r>
                  <a:rPr lang="en-US" dirty="0"/>
                  <a:t> because in the formulas they use </a:t>
                </a:r>
                <a:r>
                  <a:rPr lang="es-ES" b="0" i="0">
                    <a:latin typeface="Cambria Math" panose="02040503050406030204" pitchFamily="18" charset="0"/>
                  </a:rPr>
                  <a:t>𝑠</a:t>
                </a:r>
                <a:r>
                  <a:rPr lang="en-US" b="0" i="0">
                    <a:latin typeface="Cambria Math" panose="02040503050406030204" pitchFamily="18" charset="0"/>
                  </a:rPr>
                  <a:t>_</a:t>
                </a:r>
                <a:r>
                  <a:rPr lang="es-ES" b="0" i="0">
                    <a:latin typeface="Cambria Math" panose="02040503050406030204" pitchFamily="18" charset="0"/>
                  </a:rPr>
                  <a:t>𝑖</a:t>
                </a:r>
                <a:r>
                  <a:rPr lang="en-US" dirty="0"/>
                  <a:t> to represent the state at each time step. But we want to make clear that there are 4 possible states in this environment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X represents that if the agent takes that action, it will remain in the </a:t>
                </a:r>
                <a:r>
                  <a:rPr lang="en-US"/>
                  <a:t>same cell in the next state</a:t>
                </a:r>
                <a:endParaRPr lang="en-US" dirty="0"/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235604-B57C-E64B-B261-7BF82DD5E46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2081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We call the states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because in the formulas they 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to represent the state at each time step. But we want to make clear that there are 4 possible states in this environment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X represents that if the agent takes that action, it will remain in the same cell in the next state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We call the states as </a:t>
                </a:r>
                <a:r>
                  <a:rPr lang="es-ES" b="0" i="0">
                    <a:latin typeface="Cambria Math" panose="02040503050406030204" pitchFamily="18" charset="0"/>
                  </a:rPr>
                  <a:t>𝐶</a:t>
                </a:r>
                <a:r>
                  <a:rPr lang="en-US" b="0" i="0">
                    <a:latin typeface="Cambria Math" panose="02040503050406030204" pitchFamily="18" charset="0"/>
                  </a:rPr>
                  <a:t>_</a:t>
                </a:r>
                <a:r>
                  <a:rPr lang="es-ES" b="0" i="0">
                    <a:latin typeface="Cambria Math" panose="02040503050406030204" pitchFamily="18" charset="0"/>
                  </a:rPr>
                  <a:t>𝑖</a:t>
                </a:r>
                <a:r>
                  <a:rPr lang="en-US" dirty="0"/>
                  <a:t> because in the formulas they use </a:t>
                </a:r>
                <a:r>
                  <a:rPr lang="es-ES" b="0" i="0">
                    <a:latin typeface="Cambria Math" panose="02040503050406030204" pitchFamily="18" charset="0"/>
                  </a:rPr>
                  <a:t>𝑠</a:t>
                </a:r>
                <a:r>
                  <a:rPr lang="en-US" b="0" i="0">
                    <a:latin typeface="Cambria Math" panose="02040503050406030204" pitchFamily="18" charset="0"/>
                  </a:rPr>
                  <a:t>_</a:t>
                </a:r>
                <a:r>
                  <a:rPr lang="es-ES" b="0" i="0">
                    <a:latin typeface="Cambria Math" panose="02040503050406030204" pitchFamily="18" charset="0"/>
                  </a:rPr>
                  <a:t>𝑖</a:t>
                </a:r>
                <a:r>
                  <a:rPr lang="en-US" dirty="0"/>
                  <a:t> to represent the state at each time step. But we want to make clear that there are 4 possible states in this environment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X represents that if the agent takes that action, it will remain in the </a:t>
                </a:r>
                <a:r>
                  <a:rPr lang="en-US"/>
                  <a:t>same cell in the next state</a:t>
                </a:r>
                <a:endParaRPr lang="en-US" dirty="0"/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235604-B57C-E64B-B261-7BF82DD5E46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3971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We call the states as </a:t>
                </a:r>
                <a:r>
                  <a:rPr lang="es-ES" b="0" i="0">
                    <a:latin typeface="Cambria Math" panose="02040503050406030204" pitchFamily="18" charset="0"/>
                  </a:rPr>
                  <a:t>𝐶</a:t>
                </a:r>
                <a:r>
                  <a:rPr lang="en-US" b="0" i="0">
                    <a:latin typeface="Cambria Math" panose="02040503050406030204" pitchFamily="18" charset="0"/>
                  </a:rPr>
                  <a:t>_</a:t>
                </a:r>
                <a:r>
                  <a:rPr lang="es-ES" b="0" i="0">
                    <a:latin typeface="Cambria Math" panose="02040503050406030204" pitchFamily="18" charset="0"/>
                  </a:rPr>
                  <a:t>𝑖</a:t>
                </a:r>
                <a:r>
                  <a:rPr lang="en-US" dirty="0"/>
                  <a:t> because in the formulas they use </a:t>
                </a:r>
                <a:r>
                  <a:rPr lang="es-ES" b="0" i="0">
                    <a:latin typeface="Cambria Math" panose="02040503050406030204" pitchFamily="18" charset="0"/>
                  </a:rPr>
                  <a:t>𝑠</a:t>
                </a:r>
                <a:r>
                  <a:rPr lang="en-US" b="0" i="0">
                    <a:latin typeface="Cambria Math" panose="02040503050406030204" pitchFamily="18" charset="0"/>
                  </a:rPr>
                  <a:t>_</a:t>
                </a:r>
                <a:r>
                  <a:rPr lang="es-ES" b="0" i="0">
                    <a:latin typeface="Cambria Math" panose="02040503050406030204" pitchFamily="18" charset="0"/>
                  </a:rPr>
                  <a:t>𝑖</a:t>
                </a:r>
                <a:r>
                  <a:rPr lang="en-US" dirty="0"/>
                  <a:t> to represent the state at each time step. But we want to make clear that there are 4 possible states in this environment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X represents that if the agent takes that action, it will remain in the </a:t>
                </a:r>
                <a:r>
                  <a:rPr lang="en-US"/>
                  <a:t>same cell in the next state</a:t>
                </a:r>
                <a:endParaRPr lang="en-US" dirty="0"/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235604-B57C-E64B-B261-7BF82DD5E46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5449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We call the states as </a:t>
                </a:r>
                <a:r>
                  <a:rPr lang="es-ES" b="0" i="0">
                    <a:latin typeface="Cambria Math" panose="02040503050406030204" pitchFamily="18" charset="0"/>
                  </a:rPr>
                  <a:t>𝐶</a:t>
                </a:r>
                <a:r>
                  <a:rPr lang="en-US" b="0" i="0">
                    <a:latin typeface="Cambria Math" panose="02040503050406030204" pitchFamily="18" charset="0"/>
                  </a:rPr>
                  <a:t>_</a:t>
                </a:r>
                <a:r>
                  <a:rPr lang="es-ES" b="0" i="0">
                    <a:latin typeface="Cambria Math" panose="02040503050406030204" pitchFamily="18" charset="0"/>
                  </a:rPr>
                  <a:t>𝑖</a:t>
                </a:r>
                <a:r>
                  <a:rPr lang="en-US" dirty="0"/>
                  <a:t> because in the formulas they use </a:t>
                </a:r>
                <a:r>
                  <a:rPr lang="es-ES" b="0" i="0">
                    <a:latin typeface="Cambria Math" panose="02040503050406030204" pitchFamily="18" charset="0"/>
                  </a:rPr>
                  <a:t>𝑠</a:t>
                </a:r>
                <a:r>
                  <a:rPr lang="en-US" b="0" i="0">
                    <a:latin typeface="Cambria Math" panose="02040503050406030204" pitchFamily="18" charset="0"/>
                  </a:rPr>
                  <a:t>_</a:t>
                </a:r>
                <a:r>
                  <a:rPr lang="es-ES" b="0" i="0">
                    <a:latin typeface="Cambria Math" panose="02040503050406030204" pitchFamily="18" charset="0"/>
                  </a:rPr>
                  <a:t>𝑖</a:t>
                </a:r>
                <a:r>
                  <a:rPr lang="en-US" dirty="0"/>
                  <a:t> to represent the state at each time step. But we want to make clear that there are 4 possible states in this environment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X represents that if the agent takes that action, it will remain in the </a:t>
                </a:r>
                <a:r>
                  <a:rPr lang="en-US"/>
                  <a:t>same cell in the next state</a:t>
                </a:r>
                <a:endParaRPr lang="en-US" dirty="0"/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235604-B57C-E64B-B261-7BF82DD5E46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3253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We call the states as </a:t>
                </a:r>
                <a:r>
                  <a:rPr lang="es-ES" b="0" i="0">
                    <a:latin typeface="Cambria Math" panose="02040503050406030204" pitchFamily="18" charset="0"/>
                  </a:rPr>
                  <a:t>𝐶</a:t>
                </a:r>
                <a:r>
                  <a:rPr lang="en-US" b="0" i="0">
                    <a:latin typeface="Cambria Math" panose="02040503050406030204" pitchFamily="18" charset="0"/>
                  </a:rPr>
                  <a:t>_</a:t>
                </a:r>
                <a:r>
                  <a:rPr lang="es-ES" b="0" i="0">
                    <a:latin typeface="Cambria Math" panose="02040503050406030204" pitchFamily="18" charset="0"/>
                  </a:rPr>
                  <a:t>𝑖</a:t>
                </a:r>
                <a:r>
                  <a:rPr lang="en-US" dirty="0"/>
                  <a:t> because in the formulas they use </a:t>
                </a:r>
                <a:r>
                  <a:rPr lang="es-ES" b="0" i="0">
                    <a:latin typeface="Cambria Math" panose="02040503050406030204" pitchFamily="18" charset="0"/>
                  </a:rPr>
                  <a:t>𝑠</a:t>
                </a:r>
                <a:r>
                  <a:rPr lang="en-US" b="0" i="0">
                    <a:latin typeface="Cambria Math" panose="02040503050406030204" pitchFamily="18" charset="0"/>
                  </a:rPr>
                  <a:t>_</a:t>
                </a:r>
                <a:r>
                  <a:rPr lang="es-ES" b="0" i="0">
                    <a:latin typeface="Cambria Math" panose="02040503050406030204" pitchFamily="18" charset="0"/>
                  </a:rPr>
                  <a:t>𝑖</a:t>
                </a:r>
                <a:r>
                  <a:rPr lang="en-US" dirty="0"/>
                  <a:t> to represent the state at each time step. But we want to make clear that there are 4 possible states in this environment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X represents that if the agent takes that action, it will remain in the </a:t>
                </a:r>
                <a:r>
                  <a:rPr lang="en-US"/>
                  <a:t>same cell in the next state</a:t>
                </a:r>
                <a:endParaRPr lang="en-US" dirty="0"/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235604-B57C-E64B-B261-7BF82DD5E46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3244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We call the states as </a:t>
                </a:r>
                <a:r>
                  <a:rPr lang="es-ES" b="0" i="0">
                    <a:latin typeface="Cambria Math" panose="02040503050406030204" pitchFamily="18" charset="0"/>
                  </a:rPr>
                  <a:t>𝐶</a:t>
                </a:r>
                <a:r>
                  <a:rPr lang="en-US" b="0" i="0">
                    <a:latin typeface="Cambria Math" panose="02040503050406030204" pitchFamily="18" charset="0"/>
                  </a:rPr>
                  <a:t>_</a:t>
                </a:r>
                <a:r>
                  <a:rPr lang="es-ES" b="0" i="0">
                    <a:latin typeface="Cambria Math" panose="02040503050406030204" pitchFamily="18" charset="0"/>
                  </a:rPr>
                  <a:t>𝑖</a:t>
                </a:r>
                <a:r>
                  <a:rPr lang="en-US" dirty="0"/>
                  <a:t> because in the formulas they use </a:t>
                </a:r>
                <a:r>
                  <a:rPr lang="es-ES" b="0" i="0">
                    <a:latin typeface="Cambria Math" panose="02040503050406030204" pitchFamily="18" charset="0"/>
                  </a:rPr>
                  <a:t>𝑠</a:t>
                </a:r>
                <a:r>
                  <a:rPr lang="en-US" b="0" i="0">
                    <a:latin typeface="Cambria Math" panose="02040503050406030204" pitchFamily="18" charset="0"/>
                  </a:rPr>
                  <a:t>_</a:t>
                </a:r>
                <a:r>
                  <a:rPr lang="es-ES" b="0" i="0">
                    <a:latin typeface="Cambria Math" panose="02040503050406030204" pitchFamily="18" charset="0"/>
                  </a:rPr>
                  <a:t>𝑖</a:t>
                </a:r>
                <a:r>
                  <a:rPr lang="en-US" dirty="0"/>
                  <a:t> to represent the state at each time step. But we want to make clear that there are 4 possible states in this environment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X represents that if the agent takes that action, it will remain in the </a:t>
                </a:r>
                <a:r>
                  <a:rPr lang="en-US"/>
                  <a:t>same cell in the next state</a:t>
                </a:r>
                <a:endParaRPr lang="en-US" dirty="0"/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235604-B57C-E64B-B261-7BF82DD5E46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8148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We call the states as </a:t>
                </a:r>
                <a:r>
                  <a:rPr lang="es-ES" b="0" i="0">
                    <a:latin typeface="Cambria Math" panose="02040503050406030204" pitchFamily="18" charset="0"/>
                  </a:rPr>
                  <a:t>𝐶</a:t>
                </a:r>
                <a:r>
                  <a:rPr lang="en-US" b="0" i="0">
                    <a:latin typeface="Cambria Math" panose="02040503050406030204" pitchFamily="18" charset="0"/>
                  </a:rPr>
                  <a:t>_</a:t>
                </a:r>
                <a:r>
                  <a:rPr lang="es-ES" b="0" i="0">
                    <a:latin typeface="Cambria Math" panose="02040503050406030204" pitchFamily="18" charset="0"/>
                  </a:rPr>
                  <a:t>𝑖</a:t>
                </a:r>
                <a:r>
                  <a:rPr lang="en-US" dirty="0"/>
                  <a:t> because in the formulas they use </a:t>
                </a:r>
                <a:r>
                  <a:rPr lang="es-ES" b="0" i="0">
                    <a:latin typeface="Cambria Math" panose="02040503050406030204" pitchFamily="18" charset="0"/>
                  </a:rPr>
                  <a:t>𝑠</a:t>
                </a:r>
                <a:r>
                  <a:rPr lang="en-US" b="0" i="0">
                    <a:latin typeface="Cambria Math" panose="02040503050406030204" pitchFamily="18" charset="0"/>
                  </a:rPr>
                  <a:t>_</a:t>
                </a:r>
                <a:r>
                  <a:rPr lang="es-ES" b="0" i="0">
                    <a:latin typeface="Cambria Math" panose="02040503050406030204" pitchFamily="18" charset="0"/>
                  </a:rPr>
                  <a:t>𝑖</a:t>
                </a:r>
                <a:r>
                  <a:rPr lang="en-US" dirty="0"/>
                  <a:t> to represent the state at each time step. But we want to make clear that there are 4 possible states in this environment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X represents that if the agent takes that action, it will remain in the </a:t>
                </a:r>
                <a:r>
                  <a:rPr lang="en-US"/>
                  <a:t>same cell in the next state</a:t>
                </a:r>
                <a:endParaRPr lang="en-US" dirty="0"/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235604-B57C-E64B-B261-7BF82DD5E46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7540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We call the states as </a:t>
                </a:r>
                <a:r>
                  <a:rPr lang="es-ES" b="0" i="0">
                    <a:latin typeface="Cambria Math" panose="02040503050406030204" pitchFamily="18" charset="0"/>
                  </a:rPr>
                  <a:t>𝐶</a:t>
                </a:r>
                <a:r>
                  <a:rPr lang="en-US" b="0" i="0">
                    <a:latin typeface="Cambria Math" panose="02040503050406030204" pitchFamily="18" charset="0"/>
                  </a:rPr>
                  <a:t>_</a:t>
                </a:r>
                <a:r>
                  <a:rPr lang="es-ES" b="0" i="0">
                    <a:latin typeface="Cambria Math" panose="02040503050406030204" pitchFamily="18" charset="0"/>
                  </a:rPr>
                  <a:t>𝑖</a:t>
                </a:r>
                <a:r>
                  <a:rPr lang="en-US" dirty="0"/>
                  <a:t> because in the formulas they use </a:t>
                </a:r>
                <a:r>
                  <a:rPr lang="es-ES" b="0" i="0">
                    <a:latin typeface="Cambria Math" panose="02040503050406030204" pitchFamily="18" charset="0"/>
                  </a:rPr>
                  <a:t>𝑠</a:t>
                </a:r>
                <a:r>
                  <a:rPr lang="en-US" b="0" i="0">
                    <a:latin typeface="Cambria Math" panose="02040503050406030204" pitchFamily="18" charset="0"/>
                  </a:rPr>
                  <a:t>_</a:t>
                </a:r>
                <a:r>
                  <a:rPr lang="es-ES" b="0" i="0">
                    <a:latin typeface="Cambria Math" panose="02040503050406030204" pitchFamily="18" charset="0"/>
                  </a:rPr>
                  <a:t>𝑖</a:t>
                </a:r>
                <a:r>
                  <a:rPr lang="en-US" dirty="0"/>
                  <a:t> to represent the state at each time step. But we want to make clear that there are 4 possible states in this environment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X represents that if the agent takes that action, it will remain in the </a:t>
                </a:r>
                <a:r>
                  <a:rPr lang="en-US"/>
                  <a:t>same cell in the next state</a:t>
                </a:r>
                <a:endParaRPr lang="en-US" dirty="0"/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235604-B57C-E64B-B261-7BF82DD5E46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7996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E183E4-EC5B-B645-BB6A-1D709C2354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246EADA-F4E3-264E-86A6-28AE6B9DC1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B001D4-849E-F549-8869-0F302BC9D7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0DE4F2-7F72-1440-8B92-0D9664A4271B}" type="datetimeFigureOut">
              <a:rPr lang="en-US" smtClean="0"/>
              <a:t>9/9/18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AC9B82-5D86-A448-AAF3-C24650774E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4FAAE3-FC0D-1349-828C-08ACAF0BBF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4F28D-E920-2E40-94C5-CDD382D4D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4285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FE109-7DA7-D94E-83B5-9D2B770C4E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EA2F8F-3899-5B42-BB5C-34A7DA9BA2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FCFA9-8F58-704C-98C9-4469705CD9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0DE4F2-7F72-1440-8B92-0D9664A4271B}" type="datetimeFigureOut">
              <a:rPr lang="en-US" smtClean="0"/>
              <a:t>9/9/18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3743E7-C844-D145-8C42-383E0F63C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D3E55C-7C60-0747-B8B3-975AA374FC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4F28D-E920-2E40-94C5-CDD382D4D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6399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DA7CBB9-B163-9E47-8F8D-D2EFBAB69BC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41E97FF-274B-0A49-96AE-DF9142576C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3665C6-EE1D-AD40-9115-1BF5E1D345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0DE4F2-7F72-1440-8B92-0D9664A4271B}" type="datetimeFigureOut">
              <a:rPr lang="en-US" smtClean="0"/>
              <a:t>9/9/18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601B0C-8E11-1046-93E1-AFF5D3A29F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CE5D84-B5A5-DA4F-AC8F-3EAE338CC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4F28D-E920-2E40-94C5-CDD382D4D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0537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25F93-928C-CC4F-A4E8-8531D7845B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D8ECD6-E341-5247-94AD-52615FD124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641C47-0AD6-BF43-ADB0-AC6305B35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0DE4F2-7F72-1440-8B92-0D9664A4271B}" type="datetimeFigureOut">
              <a:rPr lang="en-US" smtClean="0"/>
              <a:t>9/9/18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E632D8-CEE1-644C-BA13-77DB28AAC4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A61A24-0B47-A946-8C87-4057CE662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4F28D-E920-2E40-94C5-CDD382D4D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95355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9A4AC6-DE91-0048-A850-7A643CD66A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8DA94D-4D9B-774B-ACC2-C31922BA7D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A4A82E-9CBE-A447-AC6D-AEC3FA13E9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0DE4F2-7F72-1440-8B92-0D9664A4271B}" type="datetimeFigureOut">
              <a:rPr lang="en-US" smtClean="0"/>
              <a:t>9/9/18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B96C03-6CAD-4648-A35E-5D066994DF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27ECD4-3F27-5041-86BF-59C29E05D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4F28D-E920-2E40-94C5-CDD382D4D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2361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EA0DC6-DC65-6047-A3CC-A40931FE9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FC3389-0D39-2F45-B368-D3293808281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9C65D0-F972-D041-A5C9-DAECDE48D6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3DD9E8-5285-6A4D-9E68-3C44C5EAB2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0DE4F2-7F72-1440-8B92-0D9664A4271B}" type="datetimeFigureOut">
              <a:rPr lang="en-US" smtClean="0"/>
              <a:t>9/9/18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0A0FE8-0B93-374C-9969-8374557992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F562B9-7C65-3341-8CD4-896CEA893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4F28D-E920-2E40-94C5-CDD382D4D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8974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A31DA-D9C5-5C40-B605-326CF6F98E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EBBC18-7DD5-5147-A621-3DADB4C661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E8C37F-207B-ED4C-A636-F61881070D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51E3939-DD60-9B43-BE69-559AA3D3C6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8721B47-B050-6549-92B2-B9672919137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1487D7E-57AB-E745-BE49-7E7EC8A116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0DE4F2-7F72-1440-8B92-0D9664A4271B}" type="datetimeFigureOut">
              <a:rPr lang="en-US" smtClean="0"/>
              <a:t>9/9/18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4B28FCA-C819-D742-BF65-2C60B09248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971273B-9317-7947-A5E3-CEDC12D7E6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4F28D-E920-2E40-94C5-CDD382D4D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3237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4B28D-458D-8D40-8738-F90370470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ED56590-0FC3-D748-BD61-345477AF6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0DE4F2-7F72-1440-8B92-0D9664A4271B}" type="datetimeFigureOut">
              <a:rPr lang="en-US" smtClean="0"/>
              <a:t>9/9/18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0214AC-3AE7-7942-A23E-BD9A3EF85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54557B-C1A2-AE47-B3F3-5EADB68E5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4F28D-E920-2E40-94C5-CDD382D4D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7413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56C4146-1B9D-CB48-966D-EC63720EA1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0DE4F2-7F72-1440-8B92-0D9664A4271B}" type="datetimeFigureOut">
              <a:rPr lang="en-US" smtClean="0"/>
              <a:t>9/9/18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EA9E25-BDD4-4F41-BE3B-6591D21527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D0E6B1-E7EE-314B-8EAF-BFAD5ECF7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4F28D-E920-2E40-94C5-CDD382D4D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7006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AA480-CF15-084A-AC6B-63CCC6A5B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E23077-18F7-C04D-B146-997674CBEB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6DC2EB-BECD-DD45-A584-DF93DCD60A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9BCBAB-0DAB-A94D-A9D9-2B9DBD5430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0DE4F2-7F72-1440-8B92-0D9664A4271B}" type="datetimeFigureOut">
              <a:rPr lang="en-US" smtClean="0"/>
              <a:t>9/9/18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6F2B85-6821-104E-9ACE-97BF5EC14C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F3FB6F-4B95-9A47-886B-AD83C4CC77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4F28D-E920-2E40-94C5-CDD382D4D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9823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D0BDE2-A60C-B34C-95AA-9147562423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5576ABC-CB09-AE48-9E29-BADC8DC3A9B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B7C655-6DAC-2142-8A63-C3B70BB827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B503BC-E9FE-A74D-A072-BBD6B3E94D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0DE4F2-7F72-1440-8B92-0D9664A4271B}" type="datetimeFigureOut">
              <a:rPr lang="en-US" smtClean="0"/>
              <a:t>9/9/18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ABC6DD-F864-2349-ABCB-DABB016B2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0CDC69-9053-4947-87D1-C72C45A57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4F28D-E920-2E40-94C5-CDD382D4D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8596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7CAE085-2EE8-F840-977E-07632F234C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CB52AD-5A6E-354D-803A-781A5E7535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E0EF74-BC0D-A342-A603-24703FC110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0DE4F2-7F72-1440-8B92-0D9664A4271B}" type="datetimeFigureOut">
              <a:rPr lang="en-US" smtClean="0"/>
              <a:t>9/9/18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30B017-51E1-E24B-AA72-60C8C235C2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C72436-8FF3-BC42-8785-00CC1775FF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B4F28D-E920-2E40-94C5-CDD382D4D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4816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8.png"/><Relationship Id="rId18" Type="http://schemas.openxmlformats.org/officeDocument/2006/relationships/image" Target="../media/image63.png"/><Relationship Id="rId26" Type="http://schemas.openxmlformats.org/officeDocument/2006/relationships/image" Target="../media/image72.png"/><Relationship Id="rId3" Type="http://schemas.openxmlformats.org/officeDocument/2006/relationships/image" Target="../media/image48.png"/><Relationship Id="rId21" Type="http://schemas.openxmlformats.org/officeDocument/2006/relationships/image" Target="../media/image67.png"/><Relationship Id="rId7" Type="http://schemas.openxmlformats.org/officeDocument/2006/relationships/image" Target="../media/image52.png"/><Relationship Id="rId12" Type="http://schemas.openxmlformats.org/officeDocument/2006/relationships/image" Target="../media/image57.png"/><Relationship Id="rId17" Type="http://schemas.openxmlformats.org/officeDocument/2006/relationships/image" Target="../media/image62.png"/><Relationship Id="rId25" Type="http://schemas.openxmlformats.org/officeDocument/2006/relationships/image" Target="../media/image71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61.png"/><Relationship Id="rId20" Type="http://schemas.openxmlformats.org/officeDocument/2006/relationships/image" Target="../media/image66.png"/><Relationship Id="rId29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24" Type="http://schemas.openxmlformats.org/officeDocument/2006/relationships/image" Target="../media/image70.png"/><Relationship Id="rId32" Type="http://schemas.openxmlformats.org/officeDocument/2006/relationships/image" Target="../media/image81.png"/><Relationship Id="rId5" Type="http://schemas.openxmlformats.org/officeDocument/2006/relationships/image" Target="../media/image50.png"/><Relationship Id="rId15" Type="http://schemas.openxmlformats.org/officeDocument/2006/relationships/image" Target="../media/image60.png"/><Relationship Id="rId23" Type="http://schemas.openxmlformats.org/officeDocument/2006/relationships/image" Target="../media/image69.png"/><Relationship Id="rId28" Type="http://schemas.openxmlformats.org/officeDocument/2006/relationships/image" Target="../media/image74.png"/><Relationship Id="rId10" Type="http://schemas.openxmlformats.org/officeDocument/2006/relationships/image" Target="../media/image55.png"/><Relationship Id="rId19" Type="http://schemas.openxmlformats.org/officeDocument/2006/relationships/image" Target="../media/image64.png"/><Relationship Id="rId31" Type="http://schemas.openxmlformats.org/officeDocument/2006/relationships/image" Target="../media/image80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Relationship Id="rId14" Type="http://schemas.openxmlformats.org/officeDocument/2006/relationships/image" Target="../media/image59.png"/><Relationship Id="rId22" Type="http://schemas.openxmlformats.org/officeDocument/2006/relationships/image" Target="../media/image68.png"/><Relationship Id="rId27" Type="http://schemas.openxmlformats.org/officeDocument/2006/relationships/image" Target="../media/image86.png"/><Relationship Id="rId30" Type="http://schemas.openxmlformats.org/officeDocument/2006/relationships/image" Target="../media/image79.png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0.png"/><Relationship Id="rId18" Type="http://schemas.openxmlformats.org/officeDocument/2006/relationships/image" Target="../media/image35.png"/><Relationship Id="rId26" Type="http://schemas.openxmlformats.org/officeDocument/2006/relationships/image" Target="../media/image101.png"/><Relationship Id="rId3" Type="http://schemas.openxmlformats.org/officeDocument/2006/relationships/image" Target="../media/image3.png"/><Relationship Id="rId21" Type="http://schemas.openxmlformats.org/officeDocument/2006/relationships/image" Target="../media/image96.png"/><Relationship Id="rId34" Type="http://schemas.openxmlformats.org/officeDocument/2006/relationships/image" Target="../media/image108.png"/><Relationship Id="rId7" Type="http://schemas.openxmlformats.org/officeDocument/2006/relationships/image" Target="../media/image89.png"/><Relationship Id="rId12" Type="http://schemas.openxmlformats.org/officeDocument/2006/relationships/image" Target="../media/image29.png"/><Relationship Id="rId17" Type="http://schemas.openxmlformats.org/officeDocument/2006/relationships/image" Target="../media/image34.png"/><Relationship Id="rId25" Type="http://schemas.openxmlformats.org/officeDocument/2006/relationships/image" Target="../media/image100.png"/><Relationship Id="rId33" Type="http://schemas.openxmlformats.org/officeDocument/2006/relationships/image" Target="../media/image107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93.png"/><Relationship Id="rId20" Type="http://schemas.openxmlformats.org/officeDocument/2006/relationships/image" Target="../media/image95.png"/><Relationship Id="rId29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11" Type="http://schemas.openxmlformats.org/officeDocument/2006/relationships/image" Target="../media/image28.png"/><Relationship Id="rId24" Type="http://schemas.openxmlformats.org/officeDocument/2006/relationships/image" Target="../media/image99.png"/><Relationship Id="rId32" Type="http://schemas.openxmlformats.org/officeDocument/2006/relationships/image" Target="../media/image26.png"/><Relationship Id="rId5" Type="http://schemas.openxmlformats.org/officeDocument/2006/relationships/image" Target="../media/image87.png"/><Relationship Id="rId15" Type="http://schemas.openxmlformats.org/officeDocument/2006/relationships/image" Target="../media/image71.png"/><Relationship Id="rId23" Type="http://schemas.openxmlformats.org/officeDocument/2006/relationships/image" Target="../media/image98.png"/><Relationship Id="rId28" Type="http://schemas.openxmlformats.org/officeDocument/2006/relationships/image" Target="../media/image103.png"/><Relationship Id="rId10" Type="http://schemas.openxmlformats.org/officeDocument/2006/relationships/image" Target="../media/image27.png"/><Relationship Id="rId19" Type="http://schemas.openxmlformats.org/officeDocument/2006/relationships/image" Target="../media/image94.png"/><Relationship Id="rId31" Type="http://schemas.openxmlformats.org/officeDocument/2006/relationships/image" Target="../media/image106.png"/><Relationship Id="rId4" Type="http://schemas.openxmlformats.org/officeDocument/2006/relationships/image" Target="../media/image21.png"/><Relationship Id="rId9" Type="http://schemas.openxmlformats.org/officeDocument/2006/relationships/image" Target="../media/image91.png"/><Relationship Id="rId14" Type="http://schemas.openxmlformats.org/officeDocument/2006/relationships/image" Target="../media/image92.png"/><Relationship Id="rId22" Type="http://schemas.openxmlformats.org/officeDocument/2006/relationships/image" Target="../media/image97.png"/><Relationship Id="rId27" Type="http://schemas.openxmlformats.org/officeDocument/2006/relationships/image" Target="../media/image102.png"/><Relationship Id="rId30" Type="http://schemas.openxmlformats.org/officeDocument/2006/relationships/image" Target="../media/image105.png"/><Relationship Id="rId35" Type="http://schemas.openxmlformats.org/officeDocument/2006/relationships/image" Target="../media/image109.png"/><Relationship Id="rId8" Type="http://schemas.openxmlformats.org/officeDocument/2006/relationships/image" Target="../media/image90.png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8.png"/><Relationship Id="rId18" Type="http://schemas.openxmlformats.org/officeDocument/2006/relationships/image" Target="../media/image109.png"/><Relationship Id="rId26" Type="http://schemas.openxmlformats.org/officeDocument/2006/relationships/image" Target="../media/image130.png"/><Relationship Id="rId39" Type="http://schemas.openxmlformats.org/officeDocument/2006/relationships/image" Target="../media/image143.png"/><Relationship Id="rId21" Type="http://schemas.openxmlformats.org/officeDocument/2006/relationships/image" Target="../media/image125.png"/><Relationship Id="rId34" Type="http://schemas.openxmlformats.org/officeDocument/2006/relationships/image" Target="../media/image138.png"/><Relationship Id="rId7" Type="http://schemas.openxmlformats.org/officeDocument/2006/relationships/image" Target="../media/image113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121.png"/><Relationship Id="rId20" Type="http://schemas.openxmlformats.org/officeDocument/2006/relationships/image" Target="../media/image124.png"/><Relationship Id="rId29" Type="http://schemas.openxmlformats.org/officeDocument/2006/relationships/image" Target="../media/image133.png"/><Relationship Id="rId41" Type="http://schemas.openxmlformats.org/officeDocument/2006/relationships/image" Target="../media/image1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2.png"/><Relationship Id="rId11" Type="http://schemas.openxmlformats.org/officeDocument/2006/relationships/image" Target="../media/image116.png"/><Relationship Id="rId24" Type="http://schemas.openxmlformats.org/officeDocument/2006/relationships/image" Target="../media/image128.png"/><Relationship Id="rId32" Type="http://schemas.openxmlformats.org/officeDocument/2006/relationships/image" Target="../media/image136.png"/><Relationship Id="rId37" Type="http://schemas.openxmlformats.org/officeDocument/2006/relationships/image" Target="../media/image141.png"/><Relationship Id="rId40" Type="http://schemas.openxmlformats.org/officeDocument/2006/relationships/image" Target="../media/image144.png"/><Relationship Id="rId5" Type="http://schemas.openxmlformats.org/officeDocument/2006/relationships/image" Target="../media/image111.png"/><Relationship Id="rId15" Type="http://schemas.openxmlformats.org/officeDocument/2006/relationships/image" Target="../media/image120.png"/><Relationship Id="rId23" Type="http://schemas.openxmlformats.org/officeDocument/2006/relationships/image" Target="../media/image127.png"/><Relationship Id="rId28" Type="http://schemas.openxmlformats.org/officeDocument/2006/relationships/image" Target="../media/image132.png"/><Relationship Id="rId36" Type="http://schemas.openxmlformats.org/officeDocument/2006/relationships/image" Target="../media/image140.png"/><Relationship Id="rId10" Type="http://schemas.openxmlformats.org/officeDocument/2006/relationships/image" Target="../media/image115.png"/><Relationship Id="rId19" Type="http://schemas.openxmlformats.org/officeDocument/2006/relationships/image" Target="../media/image123.png"/><Relationship Id="rId31" Type="http://schemas.openxmlformats.org/officeDocument/2006/relationships/image" Target="../media/image135.png"/><Relationship Id="rId4" Type="http://schemas.openxmlformats.org/officeDocument/2006/relationships/image" Target="../media/image110.png"/><Relationship Id="rId9" Type="http://schemas.openxmlformats.org/officeDocument/2006/relationships/image" Target="../media/image71.png"/><Relationship Id="rId14" Type="http://schemas.openxmlformats.org/officeDocument/2006/relationships/image" Target="../media/image119.png"/><Relationship Id="rId22" Type="http://schemas.openxmlformats.org/officeDocument/2006/relationships/image" Target="../media/image126.png"/><Relationship Id="rId27" Type="http://schemas.openxmlformats.org/officeDocument/2006/relationships/image" Target="../media/image131.png"/><Relationship Id="rId30" Type="http://schemas.openxmlformats.org/officeDocument/2006/relationships/image" Target="../media/image134.png"/><Relationship Id="rId35" Type="http://schemas.openxmlformats.org/officeDocument/2006/relationships/image" Target="../media/image139.png"/><Relationship Id="rId8" Type="http://schemas.openxmlformats.org/officeDocument/2006/relationships/image" Target="../media/image114.png"/><Relationship Id="rId3" Type="http://schemas.openxmlformats.org/officeDocument/2006/relationships/image" Target="../media/image65.png"/><Relationship Id="rId12" Type="http://schemas.openxmlformats.org/officeDocument/2006/relationships/image" Target="../media/image117.png"/><Relationship Id="rId17" Type="http://schemas.openxmlformats.org/officeDocument/2006/relationships/image" Target="../media/image122.png"/><Relationship Id="rId25" Type="http://schemas.openxmlformats.org/officeDocument/2006/relationships/image" Target="../media/image129.png"/><Relationship Id="rId33" Type="http://schemas.openxmlformats.org/officeDocument/2006/relationships/image" Target="../media/image137.png"/><Relationship Id="rId38" Type="http://schemas.openxmlformats.org/officeDocument/2006/relationships/image" Target="../media/image142.png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9.png"/><Relationship Id="rId18" Type="http://schemas.openxmlformats.org/officeDocument/2006/relationships/image" Target="../media/image123.png"/><Relationship Id="rId26" Type="http://schemas.openxmlformats.org/officeDocument/2006/relationships/image" Target="../media/image131.png"/><Relationship Id="rId39" Type="http://schemas.openxmlformats.org/officeDocument/2006/relationships/image" Target="../media/image144.png"/><Relationship Id="rId21" Type="http://schemas.openxmlformats.org/officeDocument/2006/relationships/image" Target="../media/image126.png"/><Relationship Id="rId34" Type="http://schemas.openxmlformats.org/officeDocument/2006/relationships/image" Target="../media/image139.png"/><Relationship Id="rId7" Type="http://schemas.openxmlformats.org/officeDocument/2006/relationships/image" Target="../media/image114.png"/><Relationship Id="rId12" Type="http://schemas.openxmlformats.org/officeDocument/2006/relationships/image" Target="../media/image118.png"/><Relationship Id="rId17" Type="http://schemas.openxmlformats.org/officeDocument/2006/relationships/image" Target="../media/image109.png"/><Relationship Id="rId25" Type="http://schemas.openxmlformats.org/officeDocument/2006/relationships/image" Target="../media/image130.png"/><Relationship Id="rId33" Type="http://schemas.openxmlformats.org/officeDocument/2006/relationships/image" Target="../media/image138.png"/><Relationship Id="rId38" Type="http://schemas.openxmlformats.org/officeDocument/2006/relationships/image" Target="../media/image146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122.png"/><Relationship Id="rId20" Type="http://schemas.openxmlformats.org/officeDocument/2006/relationships/image" Target="../media/image125.png"/><Relationship Id="rId29" Type="http://schemas.openxmlformats.org/officeDocument/2006/relationships/image" Target="../media/image1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png"/><Relationship Id="rId11" Type="http://schemas.openxmlformats.org/officeDocument/2006/relationships/image" Target="../media/image117.png"/><Relationship Id="rId24" Type="http://schemas.openxmlformats.org/officeDocument/2006/relationships/image" Target="../media/image129.png"/><Relationship Id="rId32" Type="http://schemas.openxmlformats.org/officeDocument/2006/relationships/image" Target="../media/image137.png"/><Relationship Id="rId37" Type="http://schemas.openxmlformats.org/officeDocument/2006/relationships/image" Target="../media/image142.png"/><Relationship Id="rId40" Type="http://schemas.openxmlformats.org/officeDocument/2006/relationships/image" Target="../media/image145.png"/><Relationship Id="rId5" Type="http://schemas.openxmlformats.org/officeDocument/2006/relationships/image" Target="../media/image112.png"/><Relationship Id="rId15" Type="http://schemas.openxmlformats.org/officeDocument/2006/relationships/image" Target="../media/image121.png"/><Relationship Id="rId23" Type="http://schemas.openxmlformats.org/officeDocument/2006/relationships/image" Target="../media/image128.png"/><Relationship Id="rId28" Type="http://schemas.openxmlformats.org/officeDocument/2006/relationships/image" Target="../media/image133.png"/><Relationship Id="rId36" Type="http://schemas.openxmlformats.org/officeDocument/2006/relationships/image" Target="../media/image141.png"/><Relationship Id="rId10" Type="http://schemas.openxmlformats.org/officeDocument/2006/relationships/image" Target="../media/image116.png"/><Relationship Id="rId19" Type="http://schemas.openxmlformats.org/officeDocument/2006/relationships/image" Target="../media/image124.png"/><Relationship Id="rId31" Type="http://schemas.openxmlformats.org/officeDocument/2006/relationships/image" Target="../media/image136.png"/><Relationship Id="rId4" Type="http://schemas.openxmlformats.org/officeDocument/2006/relationships/image" Target="../media/image111.png"/><Relationship Id="rId9" Type="http://schemas.openxmlformats.org/officeDocument/2006/relationships/image" Target="../media/image115.png"/><Relationship Id="rId14" Type="http://schemas.openxmlformats.org/officeDocument/2006/relationships/image" Target="../media/image120.png"/><Relationship Id="rId22" Type="http://schemas.openxmlformats.org/officeDocument/2006/relationships/image" Target="../media/image127.png"/><Relationship Id="rId27" Type="http://schemas.openxmlformats.org/officeDocument/2006/relationships/image" Target="../media/image132.png"/><Relationship Id="rId30" Type="http://schemas.openxmlformats.org/officeDocument/2006/relationships/image" Target="../media/image135.png"/><Relationship Id="rId35" Type="http://schemas.openxmlformats.org/officeDocument/2006/relationships/image" Target="../media/image140.png"/><Relationship Id="rId8" Type="http://schemas.openxmlformats.org/officeDocument/2006/relationships/image" Target="../media/image71.png"/><Relationship Id="rId3" Type="http://schemas.openxmlformats.org/officeDocument/2006/relationships/image" Target="../media/image11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9.png"/><Relationship Id="rId18" Type="http://schemas.openxmlformats.org/officeDocument/2006/relationships/image" Target="../media/image123.png"/><Relationship Id="rId26" Type="http://schemas.openxmlformats.org/officeDocument/2006/relationships/image" Target="../media/image131.png"/><Relationship Id="rId21" Type="http://schemas.openxmlformats.org/officeDocument/2006/relationships/image" Target="../media/image126.png"/><Relationship Id="rId34" Type="http://schemas.openxmlformats.org/officeDocument/2006/relationships/image" Target="../media/image139.png"/><Relationship Id="rId7" Type="http://schemas.openxmlformats.org/officeDocument/2006/relationships/image" Target="../media/image114.png"/><Relationship Id="rId12" Type="http://schemas.openxmlformats.org/officeDocument/2006/relationships/image" Target="../media/image118.png"/><Relationship Id="rId17" Type="http://schemas.openxmlformats.org/officeDocument/2006/relationships/image" Target="../media/image109.png"/><Relationship Id="rId25" Type="http://schemas.openxmlformats.org/officeDocument/2006/relationships/image" Target="../media/image130.png"/><Relationship Id="rId33" Type="http://schemas.openxmlformats.org/officeDocument/2006/relationships/image" Target="../media/image138.png"/><Relationship Id="rId38" Type="http://schemas.openxmlformats.org/officeDocument/2006/relationships/image" Target="../media/image146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122.png"/><Relationship Id="rId20" Type="http://schemas.openxmlformats.org/officeDocument/2006/relationships/image" Target="../media/image125.png"/><Relationship Id="rId29" Type="http://schemas.openxmlformats.org/officeDocument/2006/relationships/image" Target="../media/image1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png"/><Relationship Id="rId11" Type="http://schemas.openxmlformats.org/officeDocument/2006/relationships/image" Target="../media/image117.png"/><Relationship Id="rId24" Type="http://schemas.openxmlformats.org/officeDocument/2006/relationships/image" Target="../media/image129.png"/><Relationship Id="rId32" Type="http://schemas.openxmlformats.org/officeDocument/2006/relationships/image" Target="../media/image137.png"/><Relationship Id="rId37" Type="http://schemas.openxmlformats.org/officeDocument/2006/relationships/image" Target="../media/image142.png"/><Relationship Id="rId5" Type="http://schemas.openxmlformats.org/officeDocument/2006/relationships/image" Target="../media/image112.png"/><Relationship Id="rId15" Type="http://schemas.openxmlformats.org/officeDocument/2006/relationships/image" Target="../media/image121.png"/><Relationship Id="rId23" Type="http://schemas.openxmlformats.org/officeDocument/2006/relationships/image" Target="../media/image128.png"/><Relationship Id="rId28" Type="http://schemas.openxmlformats.org/officeDocument/2006/relationships/image" Target="../media/image133.png"/><Relationship Id="rId36" Type="http://schemas.openxmlformats.org/officeDocument/2006/relationships/image" Target="../media/image141.png"/><Relationship Id="rId10" Type="http://schemas.openxmlformats.org/officeDocument/2006/relationships/image" Target="../media/image116.png"/><Relationship Id="rId19" Type="http://schemas.openxmlformats.org/officeDocument/2006/relationships/image" Target="../media/image124.png"/><Relationship Id="rId31" Type="http://schemas.openxmlformats.org/officeDocument/2006/relationships/image" Target="../media/image136.png"/><Relationship Id="rId4" Type="http://schemas.openxmlformats.org/officeDocument/2006/relationships/image" Target="../media/image111.png"/><Relationship Id="rId9" Type="http://schemas.openxmlformats.org/officeDocument/2006/relationships/image" Target="../media/image115.png"/><Relationship Id="rId14" Type="http://schemas.openxmlformats.org/officeDocument/2006/relationships/image" Target="../media/image120.png"/><Relationship Id="rId22" Type="http://schemas.openxmlformats.org/officeDocument/2006/relationships/image" Target="../media/image127.png"/><Relationship Id="rId27" Type="http://schemas.openxmlformats.org/officeDocument/2006/relationships/image" Target="../media/image132.png"/><Relationship Id="rId30" Type="http://schemas.openxmlformats.org/officeDocument/2006/relationships/image" Target="../media/image135.png"/><Relationship Id="rId35" Type="http://schemas.openxmlformats.org/officeDocument/2006/relationships/image" Target="../media/image140.png"/><Relationship Id="rId8" Type="http://schemas.openxmlformats.org/officeDocument/2006/relationships/image" Target="../media/image71.png"/><Relationship Id="rId3" Type="http://schemas.openxmlformats.org/officeDocument/2006/relationships/image" Target="../media/image11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9.png"/><Relationship Id="rId18" Type="http://schemas.openxmlformats.org/officeDocument/2006/relationships/image" Target="../media/image123.png"/><Relationship Id="rId26" Type="http://schemas.openxmlformats.org/officeDocument/2006/relationships/image" Target="../media/image131.png"/><Relationship Id="rId21" Type="http://schemas.openxmlformats.org/officeDocument/2006/relationships/image" Target="../media/image126.png"/><Relationship Id="rId34" Type="http://schemas.openxmlformats.org/officeDocument/2006/relationships/image" Target="../media/image139.png"/><Relationship Id="rId7" Type="http://schemas.openxmlformats.org/officeDocument/2006/relationships/image" Target="../media/image114.png"/><Relationship Id="rId12" Type="http://schemas.openxmlformats.org/officeDocument/2006/relationships/image" Target="../media/image118.png"/><Relationship Id="rId17" Type="http://schemas.openxmlformats.org/officeDocument/2006/relationships/image" Target="../media/image109.png"/><Relationship Id="rId25" Type="http://schemas.openxmlformats.org/officeDocument/2006/relationships/image" Target="../media/image130.png"/><Relationship Id="rId33" Type="http://schemas.openxmlformats.org/officeDocument/2006/relationships/image" Target="../media/image138.png"/><Relationship Id="rId38" Type="http://schemas.openxmlformats.org/officeDocument/2006/relationships/image" Target="../media/image146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122.png"/><Relationship Id="rId20" Type="http://schemas.openxmlformats.org/officeDocument/2006/relationships/image" Target="../media/image125.png"/><Relationship Id="rId29" Type="http://schemas.openxmlformats.org/officeDocument/2006/relationships/image" Target="../media/image1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png"/><Relationship Id="rId11" Type="http://schemas.openxmlformats.org/officeDocument/2006/relationships/image" Target="../media/image117.png"/><Relationship Id="rId24" Type="http://schemas.openxmlformats.org/officeDocument/2006/relationships/image" Target="../media/image129.png"/><Relationship Id="rId32" Type="http://schemas.openxmlformats.org/officeDocument/2006/relationships/image" Target="../media/image137.png"/><Relationship Id="rId37" Type="http://schemas.openxmlformats.org/officeDocument/2006/relationships/image" Target="../media/image142.png"/><Relationship Id="rId5" Type="http://schemas.openxmlformats.org/officeDocument/2006/relationships/image" Target="../media/image112.png"/><Relationship Id="rId15" Type="http://schemas.openxmlformats.org/officeDocument/2006/relationships/image" Target="../media/image121.png"/><Relationship Id="rId23" Type="http://schemas.openxmlformats.org/officeDocument/2006/relationships/image" Target="../media/image128.png"/><Relationship Id="rId28" Type="http://schemas.openxmlformats.org/officeDocument/2006/relationships/image" Target="../media/image133.png"/><Relationship Id="rId36" Type="http://schemas.openxmlformats.org/officeDocument/2006/relationships/image" Target="../media/image141.png"/><Relationship Id="rId10" Type="http://schemas.openxmlformats.org/officeDocument/2006/relationships/image" Target="../media/image116.png"/><Relationship Id="rId19" Type="http://schemas.openxmlformats.org/officeDocument/2006/relationships/image" Target="../media/image124.png"/><Relationship Id="rId31" Type="http://schemas.openxmlformats.org/officeDocument/2006/relationships/image" Target="../media/image136.png"/><Relationship Id="rId4" Type="http://schemas.openxmlformats.org/officeDocument/2006/relationships/image" Target="../media/image111.png"/><Relationship Id="rId9" Type="http://schemas.openxmlformats.org/officeDocument/2006/relationships/image" Target="../media/image115.png"/><Relationship Id="rId14" Type="http://schemas.openxmlformats.org/officeDocument/2006/relationships/image" Target="../media/image120.png"/><Relationship Id="rId22" Type="http://schemas.openxmlformats.org/officeDocument/2006/relationships/image" Target="../media/image127.png"/><Relationship Id="rId27" Type="http://schemas.openxmlformats.org/officeDocument/2006/relationships/image" Target="../media/image132.png"/><Relationship Id="rId30" Type="http://schemas.openxmlformats.org/officeDocument/2006/relationships/image" Target="../media/image135.png"/><Relationship Id="rId35" Type="http://schemas.openxmlformats.org/officeDocument/2006/relationships/image" Target="../media/image140.png"/><Relationship Id="rId8" Type="http://schemas.openxmlformats.org/officeDocument/2006/relationships/image" Target="../media/image71.png"/><Relationship Id="rId3" Type="http://schemas.openxmlformats.org/officeDocument/2006/relationships/image" Target="../media/image11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5.png"/><Relationship Id="rId13" Type="http://schemas.openxmlformats.org/officeDocument/2006/relationships/image" Target="../media/image160.png"/><Relationship Id="rId3" Type="http://schemas.openxmlformats.org/officeDocument/2006/relationships/image" Target="../media/image150.png"/><Relationship Id="rId7" Type="http://schemas.openxmlformats.org/officeDocument/2006/relationships/image" Target="../media/image154.png"/><Relationship Id="rId12" Type="http://schemas.openxmlformats.org/officeDocument/2006/relationships/image" Target="../media/image159.png"/><Relationship Id="rId17" Type="http://schemas.openxmlformats.org/officeDocument/2006/relationships/image" Target="../media/image164.png"/><Relationship Id="rId2" Type="http://schemas.openxmlformats.org/officeDocument/2006/relationships/image" Target="../media/image149.png"/><Relationship Id="rId16" Type="http://schemas.openxmlformats.org/officeDocument/2006/relationships/image" Target="../media/image1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3.png"/><Relationship Id="rId11" Type="http://schemas.openxmlformats.org/officeDocument/2006/relationships/image" Target="../media/image158.png"/><Relationship Id="rId5" Type="http://schemas.openxmlformats.org/officeDocument/2006/relationships/image" Target="../media/image152.png"/><Relationship Id="rId15" Type="http://schemas.openxmlformats.org/officeDocument/2006/relationships/image" Target="../media/image162.png"/><Relationship Id="rId10" Type="http://schemas.openxmlformats.org/officeDocument/2006/relationships/image" Target="../media/image157.png"/><Relationship Id="rId4" Type="http://schemas.openxmlformats.org/officeDocument/2006/relationships/image" Target="../media/image151.png"/><Relationship Id="rId9" Type="http://schemas.openxmlformats.org/officeDocument/2006/relationships/image" Target="../media/image156.png"/><Relationship Id="rId14" Type="http://schemas.openxmlformats.org/officeDocument/2006/relationships/image" Target="../media/image16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4.png"/><Relationship Id="rId3" Type="http://schemas.openxmlformats.org/officeDocument/2006/relationships/image" Target="../media/image169.png"/><Relationship Id="rId7" Type="http://schemas.openxmlformats.org/officeDocument/2006/relationships/image" Target="../media/image173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2.png"/><Relationship Id="rId5" Type="http://schemas.openxmlformats.org/officeDocument/2006/relationships/image" Target="../media/image171.png"/><Relationship Id="rId4" Type="http://schemas.openxmlformats.org/officeDocument/2006/relationships/image" Target="../media/image17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8.png"/><Relationship Id="rId18" Type="http://schemas.openxmlformats.org/officeDocument/2006/relationships/image" Target="../media/image63.png"/><Relationship Id="rId26" Type="http://schemas.openxmlformats.org/officeDocument/2006/relationships/image" Target="../media/image72.png"/><Relationship Id="rId39" Type="http://schemas.openxmlformats.org/officeDocument/2006/relationships/image" Target="../media/image177.png"/><Relationship Id="rId21" Type="http://schemas.openxmlformats.org/officeDocument/2006/relationships/image" Target="../media/image67.png"/><Relationship Id="rId34" Type="http://schemas.openxmlformats.org/officeDocument/2006/relationships/image" Target="../media/image80.png"/><Relationship Id="rId7" Type="http://schemas.openxmlformats.org/officeDocument/2006/relationships/image" Target="../media/image52.png"/><Relationship Id="rId12" Type="http://schemas.openxmlformats.org/officeDocument/2006/relationships/image" Target="../media/image57.png"/><Relationship Id="rId17" Type="http://schemas.openxmlformats.org/officeDocument/2006/relationships/image" Target="../media/image1480.png"/><Relationship Id="rId25" Type="http://schemas.openxmlformats.org/officeDocument/2006/relationships/image" Target="../media/image71.png"/><Relationship Id="rId33" Type="http://schemas.openxmlformats.org/officeDocument/2006/relationships/image" Target="../media/image79.png"/><Relationship Id="rId38" Type="http://schemas.openxmlformats.org/officeDocument/2006/relationships/image" Target="../media/image1510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61.png"/><Relationship Id="rId20" Type="http://schemas.openxmlformats.org/officeDocument/2006/relationships/image" Target="../media/image66.png"/><Relationship Id="rId29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24" Type="http://schemas.openxmlformats.org/officeDocument/2006/relationships/image" Target="../media/image70.png"/><Relationship Id="rId32" Type="http://schemas.openxmlformats.org/officeDocument/2006/relationships/image" Target="../media/image78.png"/><Relationship Id="rId37" Type="http://schemas.openxmlformats.org/officeDocument/2006/relationships/image" Target="../media/image1500.png"/><Relationship Id="rId40" Type="http://schemas.openxmlformats.org/officeDocument/2006/relationships/image" Target="../media/image178.png"/><Relationship Id="rId5" Type="http://schemas.openxmlformats.org/officeDocument/2006/relationships/image" Target="../media/image50.png"/><Relationship Id="rId15" Type="http://schemas.openxmlformats.org/officeDocument/2006/relationships/image" Target="../media/image60.png"/><Relationship Id="rId23" Type="http://schemas.openxmlformats.org/officeDocument/2006/relationships/image" Target="../media/image69.png"/><Relationship Id="rId36" Type="http://schemas.openxmlformats.org/officeDocument/2006/relationships/image" Target="../media/image82.png"/><Relationship Id="rId10" Type="http://schemas.openxmlformats.org/officeDocument/2006/relationships/image" Target="../media/image55.png"/><Relationship Id="rId19" Type="http://schemas.openxmlformats.org/officeDocument/2006/relationships/image" Target="../media/image64.png"/><Relationship Id="rId31" Type="http://schemas.openxmlformats.org/officeDocument/2006/relationships/image" Target="../media/image77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Relationship Id="rId14" Type="http://schemas.openxmlformats.org/officeDocument/2006/relationships/image" Target="../media/image59.png"/><Relationship Id="rId22" Type="http://schemas.openxmlformats.org/officeDocument/2006/relationships/image" Target="../media/image68.png"/><Relationship Id="rId27" Type="http://schemas.openxmlformats.org/officeDocument/2006/relationships/image" Target="../media/image1490.png"/><Relationship Id="rId30" Type="http://schemas.openxmlformats.org/officeDocument/2006/relationships/image" Target="../media/image76.png"/><Relationship Id="rId35" Type="http://schemas.openxmlformats.org/officeDocument/2006/relationships/image" Target="../media/image81.png"/><Relationship Id="rId8" Type="http://schemas.openxmlformats.org/officeDocument/2006/relationships/image" Target="../media/image53.png"/><Relationship Id="rId3" Type="http://schemas.openxmlformats.org/officeDocument/2006/relationships/image" Target="../media/image48.png"/></Relationships>
</file>

<file path=ppt/slides/_rels/slide2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8.png"/><Relationship Id="rId18" Type="http://schemas.openxmlformats.org/officeDocument/2006/relationships/image" Target="../media/image63.png"/><Relationship Id="rId26" Type="http://schemas.openxmlformats.org/officeDocument/2006/relationships/image" Target="../media/image71.png"/><Relationship Id="rId39" Type="http://schemas.openxmlformats.org/officeDocument/2006/relationships/image" Target="../media/image1550.png"/><Relationship Id="rId21" Type="http://schemas.openxmlformats.org/officeDocument/2006/relationships/image" Target="../media/image66.png"/><Relationship Id="rId34" Type="http://schemas.openxmlformats.org/officeDocument/2006/relationships/image" Target="../media/image79.png"/><Relationship Id="rId7" Type="http://schemas.openxmlformats.org/officeDocument/2006/relationships/image" Target="../media/image52.png"/><Relationship Id="rId12" Type="http://schemas.openxmlformats.org/officeDocument/2006/relationships/image" Target="../media/image57.png"/><Relationship Id="rId25" Type="http://schemas.openxmlformats.org/officeDocument/2006/relationships/image" Target="../media/image70.png"/><Relationship Id="rId33" Type="http://schemas.openxmlformats.org/officeDocument/2006/relationships/image" Target="../media/image78.png"/><Relationship Id="rId38" Type="http://schemas.openxmlformats.org/officeDocument/2006/relationships/image" Target="../media/image1540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61.png"/><Relationship Id="rId20" Type="http://schemas.openxmlformats.org/officeDocument/2006/relationships/image" Target="../media/image177.png"/><Relationship Id="rId29" Type="http://schemas.openxmlformats.org/officeDocument/2006/relationships/image" Target="../media/image1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24" Type="http://schemas.openxmlformats.org/officeDocument/2006/relationships/image" Target="../media/image69.png"/><Relationship Id="rId32" Type="http://schemas.openxmlformats.org/officeDocument/2006/relationships/image" Target="../media/image77.png"/><Relationship Id="rId37" Type="http://schemas.openxmlformats.org/officeDocument/2006/relationships/image" Target="../media/image1530.png"/><Relationship Id="rId5" Type="http://schemas.openxmlformats.org/officeDocument/2006/relationships/image" Target="../media/image50.png"/><Relationship Id="rId15" Type="http://schemas.openxmlformats.org/officeDocument/2006/relationships/image" Target="../media/image60.png"/><Relationship Id="rId23" Type="http://schemas.openxmlformats.org/officeDocument/2006/relationships/image" Target="../media/image68.png"/><Relationship Id="rId28" Type="http://schemas.openxmlformats.org/officeDocument/2006/relationships/image" Target="../media/image1520.png"/><Relationship Id="rId36" Type="http://schemas.openxmlformats.org/officeDocument/2006/relationships/image" Target="../media/image81.png"/><Relationship Id="rId10" Type="http://schemas.openxmlformats.org/officeDocument/2006/relationships/image" Target="../media/image55.png"/><Relationship Id="rId19" Type="http://schemas.openxmlformats.org/officeDocument/2006/relationships/image" Target="../media/image64.png"/><Relationship Id="rId31" Type="http://schemas.openxmlformats.org/officeDocument/2006/relationships/image" Target="../media/image76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Relationship Id="rId14" Type="http://schemas.openxmlformats.org/officeDocument/2006/relationships/image" Target="../media/image59.png"/><Relationship Id="rId22" Type="http://schemas.openxmlformats.org/officeDocument/2006/relationships/image" Target="../media/image67.png"/><Relationship Id="rId27" Type="http://schemas.openxmlformats.org/officeDocument/2006/relationships/image" Target="../media/image72.png"/><Relationship Id="rId30" Type="http://schemas.openxmlformats.org/officeDocument/2006/relationships/image" Target="../media/image75.png"/><Relationship Id="rId35" Type="http://schemas.openxmlformats.org/officeDocument/2006/relationships/image" Target="../media/image80.png"/><Relationship Id="rId8" Type="http://schemas.openxmlformats.org/officeDocument/2006/relationships/image" Target="../media/image53.png"/><Relationship Id="rId3" Type="http://schemas.openxmlformats.org/officeDocument/2006/relationships/image" Target="../media/image4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0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0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1.png"/><Relationship Id="rId5" Type="http://schemas.openxmlformats.org/officeDocument/2006/relationships/hyperlink" Target="http://www.pabloruizruiz10.com/resources/RL/Exercises/5.-MonteCarlo/5.2_Monte_Carlo_Control_Blackjack_Game.html" TargetMode="External"/><Relationship Id="rId4" Type="http://schemas.openxmlformats.org/officeDocument/2006/relationships/hyperlink" Target="http://www.pabloruizruiz10.com/resources/RL/Exercises/5.-MonteCarlo/5.1_Monte_Carlo_Prediction_Blackjack_Game.html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10.png"/><Relationship Id="rId10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3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18" Type="http://schemas.openxmlformats.org/officeDocument/2006/relationships/image" Target="../media/image35.png"/><Relationship Id="rId26" Type="http://schemas.openxmlformats.org/officeDocument/2006/relationships/image" Target="../media/image43.png"/><Relationship Id="rId3" Type="http://schemas.openxmlformats.org/officeDocument/2006/relationships/image" Target="../media/image3.png"/><Relationship Id="rId21" Type="http://schemas.openxmlformats.org/officeDocument/2006/relationships/image" Target="../media/image38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17" Type="http://schemas.openxmlformats.org/officeDocument/2006/relationships/image" Target="../media/image34.png"/><Relationship Id="rId25" Type="http://schemas.openxmlformats.org/officeDocument/2006/relationships/image" Target="../media/image42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33.png"/><Relationship Id="rId20" Type="http://schemas.openxmlformats.org/officeDocument/2006/relationships/image" Target="../media/image37.png"/><Relationship Id="rId29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24" Type="http://schemas.openxmlformats.org/officeDocument/2006/relationships/image" Target="../media/image41.png"/><Relationship Id="rId5" Type="http://schemas.openxmlformats.org/officeDocument/2006/relationships/image" Target="../media/image22.png"/><Relationship Id="rId15" Type="http://schemas.openxmlformats.org/officeDocument/2006/relationships/image" Target="../media/image32.png"/><Relationship Id="rId23" Type="http://schemas.openxmlformats.org/officeDocument/2006/relationships/image" Target="../media/image40.png"/><Relationship Id="rId28" Type="http://schemas.openxmlformats.org/officeDocument/2006/relationships/image" Target="../media/image45.png"/><Relationship Id="rId10" Type="http://schemas.openxmlformats.org/officeDocument/2006/relationships/image" Target="../media/image27.png"/><Relationship Id="rId19" Type="http://schemas.openxmlformats.org/officeDocument/2006/relationships/image" Target="../media/image36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Relationship Id="rId14" Type="http://schemas.openxmlformats.org/officeDocument/2006/relationships/image" Target="../media/image31.png"/><Relationship Id="rId22" Type="http://schemas.openxmlformats.org/officeDocument/2006/relationships/image" Target="../media/image39.png"/><Relationship Id="rId27" Type="http://schemas.openxmlformats.org/officeDocument/2006/relationships/image" Target="../media/image44.png"/><Relationship Id="rId30" Type="http://schemas.openxmlformats.org/officeDocument/2006/relationships/image" Target="../media/image47.png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8.png"/><Relationship Id="rId18" Type="http://schemas.openxmlformats.org/officeDocument/2006/relationships/image" Target="../media/image63.png"/><Relationship Id="rId26" Type="http://schemas.openxmlformats.org/officeDocument/2006/relationships/image" Target="../media/image71.png"/><Relationship Id="rId39" Type="http://schemas.openxmlformats.org/officeDocument/2006/relationships/image" Target="../media/image84.png"/><Relationship Id="rId21" Type="http://schemas.openxmlformats.org/officeDocument/2006/relationships/image" Target="../media/image66.png"/><Relationship Id="rId34" Type="http://schemas.openxmlformats.org/officeDocument/2006/relationships/image" Target="../media/image79.png"/><Relationship Id="rId7" Type="http://schemas.openxmlformats.org/officeDocument/2006/relationships/image" Target="../media/image52.png"/><Relationship Id="rId12" Type="http://schemas.openxmlformats.org/officeDocument/2006/relationships/image" Target="../media/image57.png"/><Relationship Id="rId17" Type="http://schemas.openxmlformats.org/officeDocument/2006/relationships/image" Target="../media/image62.png"/><Relationship Id="rId25" Type="http://schemas.openxmlformats.org/officeDocument/2006/relationships/image" Target="../media/image70.png"/><Relationship Id="rId33" Type="http://schemas.openxmlformats.org/officeDocument/2006/relationships/image" Target="../media/image78.png"/><Relationship Id="rId38" Type="http://schemas.openxmlformats.org/officeDocument/2006/relationships/image" Target="../media/image83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61.png"/><Relationship Id="rId20" Type="http://schemas.openxmlformats.org/officeDocument/2006/relationships/image" Target="../media/image65.png"/><Relationship Id="rId29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24" Type="http://schemas.openxmlformats.org/officeDocument/2006/relationships/image" Target="../media/image69.png"/><Relationship Id="rId32" Type="http://schemas.openxmlformats.org/officeDocument/2006/relationships/image" Target="../media/image77.png"/><Relationship Id="rId37" Type="http://schemas.openxmlformats.org/officeDocument/2006/relationships/image" Target="../media/image82.png"/><Relationship Id="rId40" Type="http://schemas.openxmlformats.org/officeDocument/2006/relationships/image" Target="../media/image85.png"/><Relationship Id="rId5" Type="http://schemas.openxmlformats.org/officeDocument/2006/relationships/image" Target="../media/image50.png"/><Relationship Id="rId15" Type="http://schemas.openxmlformats.org/officeDocument/2006/relationships/image" Target="../media/image60.png"/><Relationship Id="rId23" Type="http://schemas.openxmlformats.org/officeDocument/2006/relationships/image" Target="../media/image68.png"/><Relationship Id="rId28" Type="http://schemas.openxmlformats.org/officeDocument/2006/relationships/image" Target="../media/image73.png"/><Relationship Id="rId36" Type="http://schemas.openxmlformats.org/officeDocument/2006/relationships/image" Target="../media/image81.png"/><Relationship Id="rId10" Type="http://schemas.openxmlformats.org/officeDocument/2006/relationships/image" Target="../media/image55.png"/><Relationship Id="rId19" Type="http://schemas.openxmlformats.org/officeDocument/2006/relationships/image" Target="../media/image64.png"/><Relationship Id="rId31" Type="http://schemas.openxmlformats.org/officeDocument/2006/relationships/image" Target="../media/image76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Relationship Id="rId14" Type="http://schemas.openxmlformats.org/officeDocument/2006/relationships/image" Target="../media/image59.png"/><Relationship Id="rId22" Type="http://schemas.openxmlformats.org/officeDocument/2006/relationships/image" Target="../media/image67.png"/><Relationship Id="rId27" Type="http://schemas.openxmlformats.org/officeDocument/2006/relationships/image" Target="../media/image72.png"/><Relationship Id="rId30" Type="http://schemas.openxmlformats.org/officeDocument/2006/relationships/image" Target="../media/image75.png"/><Relationship Id="rId35" Type="http://schemas.openxmlformats.org/officeDocument/2006/relationships/image" Target="../media/image80.png"/><Relationship Id="rId8" Type="http://schemas.openxmlformats.org/officeDocument/2006/relationships/image" Target="../media/image53.png"/><Relationship Id="rId3" Type="http://schemas.openxmlformats.org/officeDocument/2006/relationships/image" Target="../media/image4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001F85-EC0B-F247-A4B1-7898FB9C19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52855"/>
            <a:ext cx="9144000" cy="2806578"/>
          </a:xfrm>
        </p:spPr>
        <p:txBody>
          <a:bodyPr>
            <a:normAutofit/>
          </a:bodyPr>
          <a:lstStyle/>
          <a:p>
            <a:r>
              <a:rPr lang="en-US" u="sng" dirty="0"/>
              <a:t>Reinforcement Learning </a:t>
            </a:r>
            <a:br>
              <a:rPr lang="en-US" dirty="0"/>
            </a:br>
            <a:br>
              <a:rPr lang="en-US" dirty="0"/>
            </a:br>
            <a:r>
              <a:rPr lang="en-US" sz="4800" dirty="0"/>
              <a:t>Monte Carlo Methods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9BF9DF-CB6A-AA4B-81BE-9F781BF056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73539"/>
            <a:ext cx="9144000" cy="1655762"/>
          </a:xfrm>
        </p:spPr>
        <p:txBody>
          <a:bodyPr/>
          <a:lstStyle/>
          <a:p>
            <a:pPr algn="r"/>
            <a:r>
              <a:rPr lang="en-US" dirty="0"/>
              <a:t>Pablo Ruiz Ruiz</a:t>
            </a:r>
          </a:p>
          <a:p>
            <a:pPr algn="r"/>
            <a:r>
              <a:rPr lang="en-US" dirty="0"/>
              <a:t>Deep Learning Intern Researcher @ Harvard University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8EC4A8-0045-714A-BC42-5C2BE44526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13" y="144002"/>
            <a:ext cx="2936773" cy="1072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8037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C943DFA1-74E6-B64E-9377-F4ED40E76B43}"/>
              </a:ext>
            </a:extLst>
          </p:cNvPr>
          <p:cNvSpPr/>
          <p:nvPr/>
        </p:nvSpPr>
        <p:spPr>
          <a:xfrm>
            <a:off x="838203" y="4238758"/>
            <a:ext cx="5589663" cy="457200"/>
          </a:xfrm>
          <a:prstGeom prst="rect">
            <a:avLst/>
          </a:prstGeom>
          <a:solidFill>
            <a:srgbClr val="F2F2F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AACA9F-E1A0-C042-86D0-177DF0891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Monte Carlo Prediction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17E965C2-634B-7A47-BF15-F5454848DD32}"/>
                  </a:ext>
                </a:extLst>
              </p:cNvPr>
              <p:cNvSpPr/>
              <p:nvPr/>
            </p:nvSpPr>
            <p:spPr>
              <a:xfrm>
                <a:off x="1015821" y="4264549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17E965C2-634B-7A47-BF15-F5454848DD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5821" y="4264549"/>
                <a:ext cx="422787" cy="405619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Rectangle 57">
            <a:extLst>
              <a:ext uri="{FF2B5EF4-FFF2-40B4-BE49-F238E27FC236}">
                <a16:creationId xmlns:a16="http://schemas.microsoft.com/office/drawing/2014/main" id="{53D85DC5-0F7E-8340-8B72-52B34756C81A}"/>
              </a:ext>
            </a:extLst>
          </p:cNvPr>
          <p:cNvSpPr/>
          <p:nvPr/>
        </p:nvSpPr>
        <p:spPr>
          <a:xfrm>
            <a:off x="838202" y="3589799"/>
            <a:ext cx="5589663" cy="457200"/>
          </a:xfrm>
          <a:prstGeom prst="rect">
            <a:avLst/>
          </a:prstGeom>
          <a:solidFill>
            <a:schemeClr val="accent2">
              <a:lumMod val="40000"/>
              <a:lumOff val="6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E13642BF-3EFD-4A45-B5EC-D8B2B2B7F64B}"/>
              </a:ext>
            </a:extLst>
          </p:cNvPr>
          <p:cNvSpPr/>
          <p:nvPr/>
        </p:nvSpPr>
        <p:spPr>
          <a:xfrm>
            <a:off x="838201" y="2951883"/>
            <a:ext cx="5589663" cy="457200"/>
          </a:xfrm>
          <a:prstGeom prst="rect">
            <a:avLst/>
          </a:prstGeom>
          <a:solidFill>
            <a:schemeClr val="accent4">
              <a:lumMod val="40000"/>
              <a:lumOff val="6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66B73CE4-B84C-734E-B198-DFFC830C32C7}"/>
              </a:ext>
            </a:extLst>
          </p:cNvPr>
          <p:cNvSpPr/>
          <p:nvPr/>
        </p:nvSpPr>
        <p:spPr>
          <a:xfrm>
            <a:off x="838200" y="2269319"/>
            <a:ext cx="5589663" cy="457200"/>
          </a:xfrm>
          <a:prstGeom prst="rect">
            <a:avLst/>
          </a:prstGeom>
          <a:solidFill>
            <a:schemeClr val="accent6">
              <a:lumMod val="20000"/>
              <a:lumOff val="8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2" name="Table 61">
                <a:extLst>
                  <a:ext uri="{FF2B5EF4-FFF2-40B4-BE49-F238E27FC236}">
                    <a16:creationId xmlns:a16="http://schemas.microsoft.com/office/drawing/2014/main" id="{C68AD586-42D9-F14C-9317-D85BFC002AB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41212" y="4238758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2" name="Table 61">
                <a:extLst>
                  <a:ext uri="{FF2B5EF4-FFF2-40B4-BE49-F238E27FC236}">
                    <a16:creationId xmlns:a16="http://schemas.microsoft.com/office/drawing/2014/main" id="{C68AD586-42D9-F14C-9317-D85BFC002AB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41212" y="4238758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r="-5405" b="-54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3" name="Table 62">
                <a:extLst>
                  <a:ext uri="{FF2B5EF4-FFF2-40B4-BE49-F238E27FC236}">
                    <a16:creationId xmlns:a16="http://schemas.microsoft.com/office/drawing/2014/main" id="{D7DDD976-EB52-D04B-BDA4-69028CEE2F7F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35679" y="3588709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3" name="Table 62">
                <a:extLst>
                  <a:ext uri="{FF2B5EF4-FFF2-40B4-BE49-F238E27FC236}">
                    <a16:creationId xmlns:a16="http://schemas.microsoft.com/office/drawing/2014/main" id="{D7DDD976-EB52-D04B-BDA4-69028CEE2F7F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35679" y="3588709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2703" t="-2703" r="-2703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4" name="Table 63">
                <a:extLst>
                  <a:ext uri="{FF2B5EF4-FFF2-40B4-BE49-F238E27FC236}">
                    <a16:creationId xmlns:a16="http://schemas.microsoft.com/office/drawing/2014/main" id="{F8DE72A1-B0FA-BB4F-AA02-43CA1A0E6D50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29880" y="2978734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4" name="Table 63">
                <a:extLst>
                  <a:ext uri="{FF2B5EF4-FFF2-40B4-BE49-F238E27FC236}">
                    <a16:creationId xmlns:a16="http://schemas.microsoft.com/office/drawing/2014/main" id="{F8DE72A1-B0FA-BB4F-AA02-43CA1A0E6D50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29880" y="2978734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2703" t="-2703" r="-2703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5" name="Table 64">
                <a:extLst>
                  <a:ext uri="{FF2B5EF4-FFF2-40B4-BE49-F238E27FC236}">
                    <a16:creationId xmlns:a16="http://schemas.microsoft.com/office/drawing/2014/main" id="{FEA03CA2-7A85-4348-9F94-EC297E1EEB87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55641" y="2270897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5" name="Table 64">
                <a:extLst>
                  <a:ext uri="{FF2B5EF4-FFF2-40B4-BE49-F238E27FC236}">
                    <a16:creationId xmlns:a16="http://schemas.microsoft.com/office/drawing/2014/main" id="{FEA03CA2-7A85-4348-9F94-EC297E1EEB87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55641" y="2270897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2703" r="-2703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12FC9CB3-7237-6F45-BF28-59540F3880E7}"/>
              </a:ext>
            </a:extLst>
          </p:cNvPr>
          <p:cNvCxnSpPr>
            <a:cxnSpLocks/>
            <a:stCxn id="11" idx="7"/>
            <a:endCxn id="80" idx="1"/>
          </p:cNvCxnSpPr>
          <p:nvPr/>
        </p:nvCxnSpPr>
        <p:spPr>
          <a:xfrm flipV="1">
            <a:off x="1376692" y="3826606"/>
            <a:ext cx="502681" cy="497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D32B97FF-2032-6A4A-9BE2-EE16CDF51F5A}"/>
                  </a:ext>
                </a:extLst>
              </p:cNvPr>
              <p:cNvSpPr/>
              <p:nvPr/>
            </p:nvSpPr>
            <p:spPr>
              <a:xfrm>
                <a:off x="1438760" y="4003056"/>
                <a:ext cx="48545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D32B97FF-2032-6A4A-9BE2-EE16CDF51F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8760" y="4003056"/>
                <a:ext cx="485454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F147EF10-8208-EA44-AED3-7048F0CA3C40}"/>
                  </a:ext>
                </a:extLst>
              </p:cNvPr>
              <p:cNvSpPr/>
              <p:nvPr/>
            </p:nvSpPr>
            <p:spPr>
              <a:xfrm>
                <a:off x="2191004" y="3634447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F147EF10-8208-EA44-AED3-7048F0CA3C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1004" y="3634447"/>
                <a:ext cx="422787" cy="405619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BD9425DE-ED9C-904D-BE07-A268AD55E617}"/>
                  </a:ext>
                </a:extLst>
              </p:cNvPr>
              <p:cNvSpPr/>
              <p:nvPr/>
            </p:nvSpPr>
            <p:spPr>
              <a:xfrm>
                <a:off x="1879373" y="3685883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BD9425DE-ED9C-904D-BE07-A268AD55E6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9373" y="3685883"/>
                <a:ext cx="321042" cy="281445"/>
              </a:xfrm>
              <a:prstGeom prst="rect">
                <a:avLst/>
              </a:prstGeom>
              <a:blipFill>
                <a:blip r:embed="rId10"/>
                <a:stretch>
                  <a:fillRect b="-1304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C552E0F1-6802-614D-B44D-B89C8DDACF14}"/>
                  </a:ext>
                </a:extLst>
              </p:cNvPr>
              <p:cNvSpPr/>
              <p:nvPr/>
            </p:nvSpPr>
            <p:spPr>
              <a:xfrm>
                <a:off x="3332110" y="3634447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C552E0F1-6802-614D-B44D-B89C8DDACF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2110" y="3634447"/>
                <a:ext cx="422787" cy="405619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12E5BBC6-1C2B-8140-B06F-013BA79E2FF0}"/>
                  </a:ext>
                </a:extLst>
              </p:cNvPr>
              <p:cNvSpPr/>
              <p:nvPr/>
            </p:nvSpPr>
            <p:spPr>
              <a:xfrm>
                <a:off x="3020479" y="3695715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12E5BBC6-1C2B-8140-B06F-013BA79E2F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0479" y="3695715"/>
                <a:ext cx="321042" cy="281445"/>
              </a:xfrm>
              <a:prstGeom prst="rect">
                <a:avLst/>
              </a:prstGeom>
              <a:blipFill>
                <a:blip r:embed="rId12"/>
                <a:stretch>
                  <a:fillRect b="-1304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103AFDF4-E69E-7C45-B326-F34CD1210784}"/>
              </a:ext>
            </a:extLst>
          </p:cNvPr>
          <p:cNvCxnSpPr>
            <a:cxnSpLocks/>
            <a:stCxn id="79" idx="6"/>
            <a:endCxn id="83" idx="1"/>
          </p:cNvCxnSpPr>
          <p:nvPr/>
        </p:nvCxnSpPr>
        <p:spPr>
          <a:xfrm flipV="1">
            <a:off x="2613791" y="3836438"/>
            <a:ext cx="406688" cy="8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70D17732-DCF3-E54E-B3D6-D766B65293CD}"/>
                  </a:ext>
                </a:extLst>
              </p:cNvPr>
              <p:cNvSpPr/>
              <p:nvPr/>
            </p:nvSpPr>
            <p:spPr>
              <a:xfrm>
                <a:off x="2575128" y="3503956"/>
                <a:ext cx="4907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70D17732-DCF3-E54E-B3D6-D766B65293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5128" y="3503956"/>
                <a:ext cx="490775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3B0D38EF-6579-F242-A082-34DAEA80C2E8}"/>
                  </a:ext>
                </a:extLst>
              </p:cNvPr>
              <p:cNvSpPr/>
              <p:nvPr/>
            </p:nvSpPr>
            <p:spPr>
              <a:xfrm>
                <a:off x="4362186" y="2989471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3B0D38EF-6579-F242-A082-34DAEA80C2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2186" y="2989471"/>
                <a:ext cx="422787" cy="405619"/>
              </a:xfrm>
              <a:prstGeom prst="ellipse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47386336-C44D-FB45-9264-B215C353D318}"/>
                  </a:ext>
                </a:extLst>
              </p:cNvPr>
              <p:cNvSpPr/>
              <p:nvPr/>
            </p:nvSpPr>
            <p:spPr>
              <a:xfrm>
                <a:off x="4050555" y="3050739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47386336-C44D-FB45-9264-B215C353D3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0555" y="3050739"/>
                <a:ext cx="321042" cy="281445"/>
              </a:xfrm>
              <a:prstGeom prst="rect">
                <a:avLst/>
              </a:prstGeom>
              <a:blipFill>
                <a:blip r:embed="rId15"/>
                <a:stretch>
                  <a:fillRect b="-1363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17B4788E-4BDC-5943-A6A5-89ED46197D86}"/>
              </a:ext>
            </a:extLst>
          </p:cNvPr>
          <p:cNvCxnSpPr>
            <a:stCxn id="82" idx="7"/>
            <a:endCxn id="90" idx="1"/>
          </p:cNvCxnSpPr>
          <p:nvPr/>
        </p:nvCxnSpPr>
        <p:spPr>
          <a:xfrm flipV="1">
            <a:off x="3692981" y="3191462"/>
            <a:ext cx="357574" cy="5023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4220B116-C86C-2749-B35D-255F4A7491E2}"/>
                  </a:ext>
                </a:extLst>
              </p:cNvPr>
              <p:cNvSpPr/>
              <p:nvPr/>
            </p:nvSpPr>
            <p:spPr>
              <a:xfrm>
                <a:off x="3760959" y="3310260"/>
                <a:ext cx="4907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4220B116-C86C-2749-B35D-255F4A7491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0959" y="3310260"/>
                <a:ext cx="490775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975580C6-086D-2D4E-94AC-787BD2D92D87}"/>
                  </a:ext>
                </a:extLst>
              </p:cNvPr>
              <p:cNvSpPr/>
              <p:nvPr/>
            </p:nvSpPr>
            <p:spPr>
              <a:xfrm>
                <a:off x="5400289" y="2300533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975580C6-086D-2D4E-94AC-787BD2D92D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0289" y="2300533"/>
                <a:ext cx="422787" cy="405619"/>
              </a:xfrm>
              <a:prstGeom prst="ellipse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A3328890-207A-234F-A6B6-2FFB4E3EAAD1}"/>
                  </a:ext>
                </a:extLst>
              </p:cNvPr>
              <p:cNvSpPr/>
              <p:nvPr/>
            </p:nvSpPr>
            <p:spPr>
              <a:xfrm>
                <a:off x="5078025" y="2361801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A3328890-207A-234F-A6B6-2FFB4E3EAA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8025" y="2361801"/>
                <a:ext cx="321042" cy="281445"/>
              </a:xfrm>
              <a:prstGeom prst="rect">
                <a:avLst/>
              </a:prstGeom>
              <a:blipFill>
                <a:blip r:embed="rId18"/>
                <a:stretch>
                  <a:fillRect b="-1304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B79ECA2E-0EE9-AB48-9388-CE12F8D9F462}"/>
              </a:ext>
            </a:extLst>
          </p:cNvPr>
          <p:cNvCxnSpPr>
            <a:stCxn id="89" idx="7"/>
            <a:endCxn id="96" idx="1"/>
          </p:cNvCxnSpPr>
          <p:nvPr/>
        </p:nvCxnSpPr>
        <p:spPr>
          <a:xfrm flipV="1">
            <a:off x="4723057" y="2502524"/>
            <a:ext cx="354968" cy="5463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316A1E87-A35D-6040-8E91-099A11DD7804}"/>
                  </a:ext>
                </a:extLst>
              </p:cNvPr>
              <p:cNvSpPr/>
              <p:nvPr/>
            </p:nvSpPr>
            <p:spPr>
              <a:xfrm>
                <a:off x="4795160" y="2649014"/>
                <a:ext cx="4907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316A1E87-A35D-6040-8E91-099A11DD78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5160" y="2649014"/>
                <a:ext cx="490775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5" name="TextBox 114">
            <a:extLst>
              <a:ext uri="{FF2B5EF4-FFF2-40B4-BE49-F238E27FC236}">
                <a16:creationId xmlns:a16="http://schemas.microsoft.com/office/drawing/2014/main" id="{1D6FE999-C020-B844-A7D5-9D4A158F0D30}"/>
              </a:ext>
            </a:extLst>
          </p:cNvPr>
          <p:cNvSpPr txBox="1"/>
          <p:nvPr/>
        </p:nvSpPr>
        <p:spPr>
          <a:xfrm>
            <a:off x="229880" y="1605528"/>
            <a:ext cx="39566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How do we update the table?</a:t>
            </a:r>
          </a:p>
        </p:txBody>
      </p:sp>
      <p:graphicFrame>
        <p:nvGraphicFramePr>
          <p:cNvPr id="51" name="Table 50">
            <a:extLst>
              <a:ext uri="{FF2B5EF4-FFF2-40B4-BE49-F238E27FC236}">
                <a16:creationId xmlns:a16="http://schemas.microsoft.com/office/drawing/2014/main" id="{01569297-DD99-5F4F-BB78-D857227C75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3000805"/>
              </p:ext>
            </p:extLst>
          </p:nvPr>
        </p:nvGraphicFramePr>
        <p:xfrm>
          <a:off x="6983468" y="2276522"/>
          <a:ext cx="5063392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65848">
                  <a:extLst>
                    <a:ext uri="{9D8B030D-6E8A-4147-A177-3AD203B41FA5}">
                      <a16:colId xmlns:a16="http://schemas.microsoft.com/office/drawing/2014/main" val="4083391532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28691003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2672610783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40526304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54235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83789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2946182"/>
                  </a:ext>
                </a:extLst>
              </a:tr>
            </a:tbl>
          </a:graphicData>
        </a:graphic>
      </p:graphicFrame>
      <p:sp>
        <p:nvSpPr>
          <p:cNvPr id="54" name="TextBox 53">
            <a:extLst>
              <a:ext uri="{FF2B5EF4-FFF2-40B4-BE49-F238E27FC236}">
                <a16:creationId xmlns:a16="http://schemas.microsoft.com/office/drawing/2014/main" id="{A67BFE56-4F0B-064F-9771-239071C9F50D}"/>
              </a:ext>
            </a:extLst>
          </p:cNvPr>
          <p:cNvSpPr txBox="1"/>
          <p:nvPr/>
        </p:nvSpPr>
        <p:spPr>
          <a:xfrm>
            <a:off x="8730622" y="1399806"/>
            <a:ext cx="1569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Table of values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59E921FD-C604-0640-8948-5789CF6966B5}"/>
                  </a:ext>
                </a:extLst>
              </p:cNvPr>
              <p:cNvSpPr/>
              <p:nvPr/>
            </p:nvSpPr>
            <p:spPr>
              <a:xfrm>
                <a:off x="6502483" y="2235838"/>
                <a:ext cx="43813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59E921FD-C604-0640-8948-5789CF6966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2483" y="2235838"/>
                <a:ext cx="438132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1A1549DA-98B8-EB48-BBD3-B97EFAF25C58}"/>
                  </a:ext>
                </a:extLst>
              </p:cNvPr>
              <p:cNvSpPr/>
              <p:nvPr/>
            </p:nvSpPr>
            <p:spPr>
              <a:xfrm>
                <a:off x="6496593" y="2631814"/>
                <a:ext cx="4434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1A1549DA-98B8-EB48-BBD3-B97EFAF25C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6593" y="2631814"/>
                <a:ext cx="443455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5B44AA76-E7BF-5744-A6BF-163C62D9AB94}"/>
                  </a:ext>
                </a:extLst>
              </p:cNvPr>
              <p:cNvSpPr/>
              <p:nvPr/>
            </p:nvSpPr>
            <p:spPr>
              <a:xfrm>
                <a:off x="6496593" y="3001146"/>
                <a:ext cx="4434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5B44AA76-E7BF-5744-A6BF-163C62D9AB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6593" y="3001146"/>
                <a:ext cx="443455" cy="36933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Right Arrow 60">
            <a:extLst>
              <a:ext uri="{FF2B5EF4-FFF2-40B4-BE49-F238E27FC236}">
                <a16:creationId xmlns:a16="http://schemas.microsoft.com/office/drawing/2014/main" id="{44335652-9669-F64F-9DA9-4021D5A126DE}"/>
              </a:ext>
            </a:extLst>
          </p:cNvPr>
          <p:cNvSpPr/>
          <p:nvPr/>
        </p:nvSpPr>
        <p:spPr>
          <a:xfrm rot="16200000">
            <a:off x="7240239" y="1921531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BFF29A62-F88F-C34B-A880-AF586EF3C7B9}"/>
                  </a:ext>
                </a:extLst>
              </p:cNvPr>
              <p:cNvSpPr/>
              <p:nvPr/>
            </p:nvSpPr>
            <p:spPr>
              <a:xfrm>
                <a:off x="7556761" y="1866506"/>
                <a:ext cx="46621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BFF29A62-F88F-C34B-A880-AF586EF3C7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6761" y="1866506"/>
                <a:ext cx="466217" cy="369332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Right Arrow 66">
            <a:extLst>
              <a:ext uri="{FF2B5EF4-FFF2-40B4-BE49-F238E27FC236}">
                <a16:creationId xmlns:a16="http://schemas.microsoft.com/office/drawing/2014/main" id="{C8A985AD-ABA2-D245-BEE5-A365EBCE82F6}"/>
              </a:ext>
            </a:extLst>
          </p:cNvPr>
          <p:cNvSpPr/>
          <p:nvPr/>
        </p:nvSpPr>
        <p:spPr>
          <a:xfrm rot="10800000">
            <a:off x="9765799" y="1981038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DA0F4CC3-C73D-F346-A586-E06D2B8F334C}"/>
                  </a:ext>
                </a:extLst>
              </p:cNvPr>
              <p:cNvSpPr/>
              <p:nvPr/>
            </p:nvSpPr>
            <p:spPr>
              <a:xfrm>
                <a:off x="10063134" y="1871978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DA0F4CC3-C73D-F346-A586-E06D2B8F33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3134" y="1871978"/>
                <a:ext cx="473143" cy="369332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Right Arrow 70">
            <a:extLst>
              <a:ext uri="{FF2B5EF4-FFF2-40B4-BE49-F238E27FC236}">
                <a16:creationId xmlns:a16="http://schemas.microsoft.com/office/drawing/2014/main" id="{0241A050-7AB9-804B-AF15-C5E9F8A0BEB3}"/>
              </a:ext>
            </a:extLst>
          </p:cNvPr>
          <p:cNvSpPr/>
          <p:nvPr/>
        </p:nvSpPr>
        <p:spPr>
          <a:xfrm>
            <a:off x="11140713" y="1980245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74B2B57F-738C-244D-803E-2AD32B903C6E}"/>
                  </a:ext>
                </a:extLst>
              </p:cNvPr>
              <p:cNvSpPr/>
              <p:nvPr/>
            </p:nvSpPr>
            <p:spPr>
              <a:xfrm>
                <a:off x="11417003" y="1886848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74B2B57F-738C-244D-803E-2AD32B903C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17003" y="1886848"/>
                <a:ext cx="473143" cy="369332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Right Arrow 72">
            <a:extLst>
              <a:ext uri="{FF2B5EF4-FFF2-40B4-BE49-F238E27FC236}">
                <a16:creationId xmlns:a16="http://schemas.microsoft.com/office/drawing/2014/main" id="{FB2D4AD2-7344-8445-903A-533AF07D7D38}"/>
              </a:ext>
            </a:extLst>
          </p:cNvPr>
          <p:cNvSpPr/>
          <p:nvPr/>
        </p:nvSpPr>
        <p:spPr>
          <a:xfrm rot="5400000">
            <a:off x="8590396" y="1952852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09D98772-1A62-7749-9041-83AE24F54722}"/>
                  </a:ext>
                </a:extLst>
              </p:cNvPr>
              <p:cNvSpPr/>
              <p:nvPr/>
            </p:nvSpPr>
            <p:spPr>
              <a:xfrm>
                <a:off x="8885073" y="1862630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09D98772-1A62-7749-9041-83AE24F547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85073" y="1862630"/>
                <a:ext cx="473143" cy="369332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" name="Right Arrow 80">
            <a:extLst>
              <a:ext uri="{FF2B5EF4-FFF2-40B4-BE49-F238E27FC236}">
                <a16:creationId xmlns:a16="http://schemas.microsoft.com/office/drawing/2014/main" id="{61C3E022-5C73-5840-B29E-2950B6A7BEAC}"/>
              </a:ext>
            </a:extLst>
          </p:cNvPr>
          <p:cNvSpPr/>
          <p:nvPr/>
        </p:nvSpPr>
        <p:spPr>
          <a:xfrm rot="16200000">
            <a:off x="1704189" y="4128474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5" name="Right Arrow 84">
            <a:extLst>
              <a:ext uri="{FF2B5EF4-FFF2-40B4-BE49-F238E27FC236}">
                <a16:creationId xmlns:a16="http://schemas.microsoft.com/office/drawing/2014/main" id="{10A3AB0C-FC16-2E46-8470-FFBFF9CD5C72}"/>
              </a:ext>
            </a:extLst>
          </p:cNvPr>
          <p:cNvSpPr/>
          <p:nvPr/>
        </p:nvSpPr>
        <p:spPr>
          <a:xfrm rot="10800000">
            <a:off x="2627358" y="3906781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7" name="Right Arrow 86">
            <a:extLst>
              <a:ext uri="{FF2B5EF4-FFF2-40B4-BE49-F238E27FC236}">
                <a16:creationId xmlns:a16="http://schemas.microsoft.com/office/drawing/2014/main" id="{956BE76E-99FE-5B42-AAAC-236CD4770E17}"/>
              </a:ext>
            </a:extLst>
          </p:cNvPr>
          <p:cNvSpPr/>
          <p:nvPr/>
        </p:nvSpPr>
        <p:spPr>
          <a:xfrm>
            <a:off x="3864916" y="3653750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1" name="Right Arrow 90">
            <a:extLst>
              <a:ext uri="{FF2B5EF4-FFF2-40B4-BE49-F238E27FC236}">
                <a16:creationId xmlns:a16="http://schemas.microsoft.com/office/drawing/2014/main" id="{DE072E89-8C2C-2E4A-8946-CCCACD721063}"/>
              </a:ext>
            </a:extLst>
          </p:cNvPr>
          <p:cNvSpPr/>
          <p:nvPr/>
        </p:nvSpPr>
        <p:spPr>
          <a:xfrm rot="5400000">
            <a:off x="5060211" y="2853222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02DF04BA-451B-C044-AC0E-087219848F52}"/>
              </a:ext>
            </a:extLst>
          </p:cNvPr>
          <p:cNvSpPr/>
          <p:nvPr/>
        </p:nvSpPr>
        <p:spPr>
          <a:xfrm>
            <a:off x="3352893" y="3009915"/>
            <a:ext cx="1018704" cy="1214850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40597CE6-5EAE-B94A-BB97-F26AFDF9660C}"/>
              </a:ext>
            </a:extLst>
          </p:cNvPr>
          <p:cNvSpPr/>
          <p:nvPr/>
        </p:nvSpPr>
        <p:spPr>
          <a:xfrm>
            <a:off x="4362186" y="2257902"/>
            <a:ext cx="1018704" cy="1214850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9B40350E-E43D-FB4F-83C0-13FE4596E4D1}"/>
                  </a:ext>
                </a:extLst>
              </p:cNvPr>
              <p:cNvSpPr/>
              <p:nvPr/>
            </p:nvSpPr>
            <p:spPr>
              <a:xfrm>
                <a:off x="4046795" y="2256181"/>
                <a:ext cx="1352524" cy="121657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s-E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s-E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s-E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s-E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9B40350E-E43D-FB4F-83C0-13FE4596E4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6795" y="2256181"/>
                <a:ext cx="1352524" cy="1216572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Curved Connector 3">
            <a:extLst>
              <a:ext uri="{FF2B5EF4-FFF2-40B4-BE49-F238E27FC236}">
                <a16:creationId xmlns:a16="http://schemas.microsoft.com/office/drawing/2014/main" id="{475C06D6-2513-2D46-9C8A-340776DCB18D}"/>
              </a:ext>
            </a:extLst>
          </p:cNvPr>
          <p:cNvCxnSpPr>
            <a:stCxn id="53" idx="2"/>
          </p:cNvCxnSpPr>
          <p:nvPr/>
        </p:nvCxnSpPr>
        <p:spPr>
          <a:xfrm rot="5400000" flipH="1" flipV="1">
            <a:off x="7777993" y="-103054"/>
            <a:ext cx="520870" cy="6630743"/>
          </a:xfrm>
          <a:prstGeom prst="curvedConnector4">
            <a:avLst>
              <a:gd name="adj1" fmla="val -99004"/>
              <a:gd name="adj2" fmla="val 9999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5" name="Table 74">
            <a:extLst>
              <a:ext uri="{FF2B5EF4-FFF2-40B4-BE49-F238E27FC236}">
                <a16:creationId xmlns:a16="http://schemas.microsoft.com/office/drawing/2014/main" id="{A3E2B653-08C7-A948-B3E3-54A67BF22C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1438430"/>
              </p:ext>
            </p:extLst>
          </p:nvPr>
        </p:nvGraphicFramePr>
        <p:xfrm>
          <a:off x="6930546" y="4759406"/>
          <a:ext cx="5063392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65848">
                  <a:extLst>
                    <a:ext uri="{9D8B030D-6E8A-4147-A177-3AD203B41FA5}">
                      <a16:colId xmlns:a16="http://schemas.microsoft.com/office/drawing/2014/main" val="4083391532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28691003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2672610783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40526304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54235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83789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294618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DC51E668-368F-6049-9159-FBF98F50535E}"/>
                  </a:ext>
                </a:extLst>
              </p:cNvPr>
              <p:cNvSpPr txBox="1"/>
              <p:nvPr/>
            </p:nvSpPr>
            <p:spPr>
              <a:xfrm>
                <a:off x="8677700" y="3882690"/>
                <a:ext cx="229165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Counter Table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DC51E668-368F-6049-9159-FBF98F5053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7700" y="3882690"/>
                <a:ext cx="2291653" cy="369332"/>
              </a:xfrm>
              <a:prstGeom prst="rect">
                <a:avLst/>
              </a:prstGeom>
              <a:blipFill>
                <a:blip r:embed="rId28"/>
                <a:stretch>
                  <a:fillRect l="-1648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Right Arrow 76">
            <a:extLst>
              <a:ext uri="{FF2B5EF4-FFF2-40B4-BE49-F238E27FC236}">
                <a16:creationId xmlns:a16="http://schemas.microsoft.com/office/drawing/2014/main" id="{776384DE-A4A5-8943-888D-01E60C30DD0C}"/>
              </a:ext>
            </a:extLst>
          </p:cNvPr>
          <p:cNvSpPr/>
          <p:nvPr/>
        </p:nvSpPr>
        <p:spPr>
          <a:xfrm rot="16200000">
            <a:off x="7187317" y="4404415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A083ABDD-2354-EC49-B607-E85B7E6F8AFD}"/>
                  </a:ext>
                </a:extLst>
              </p:cNvPr>
              <p:cNvSpPr/>
              <p:nvPr/>
            </p:nvSpPr>
            <p:spPr>
              <a:xfrm>
                <a:off x="7503839" y="4349390"/>
                <a:ext cx="46621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A083ABDD-2354-EC49-B607-E85B7E6F8A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3839" y="4349390"/>
                <a:ext cx="466217" cy="369332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4" name="Right Arrow 83">
            <a:extLst>
              <a:ext uri="{FF2B5EF4-FFF2-40B4-BE49-F238E27FC236}">
                <a16:creationId xmlns:a16="http://schemas.microsoft.com/office/drawing/2014/main" id="{B3DD3F68-CCCC-2447-B426-70C68B4B7CEB}"/>
              </a:ext>
            </a:extLst>
          </p:cNvPr>
          <p:cNvSpPr/>
          <p:nvPr/>
        </p:nvSpPr>
        <p:spPr>
          <a:xfrm rot="10800000">
            <a:off x="9712877" y="4463922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E772DD0D-26B3-6641-AFF7-0A77B5A04D98}"/>
                  </a:ext>
                </a:extLst>
              </p:cNvPr>
              <p:cNvSpPr/>
              <p:nvPr/>
            </p:nvSpPr>
            <p:spPr>
              <a:xfrm>
                <a:off x="10010212" y="4354862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E772DD0D-26B3-6641-AFF7-0A77B5A04D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0212" y="4354862"/>
                <a:ext cx="473143" cy="369332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1" name="Right Arrow 100">
            <a:extLst>
              <a:ext uri="{FF2B5EF4-FFF2-40B4-BE49-F238E27FC236}">
                <a16:creationId xmlns:a16="http://schemas.microsoft.com/office/drawing/2014/main" id="{4F1F9974-603A-D144-A8CD-5DCE8791C98A}"/>
              </a:ext>
            </a:extLst>
          </p:cNvPr>
          <p:cNvSpPr/>
          <p:nvPr/>
        </p:nvSpPr>
        <p:spPr>
          <a:xfrm>
            <a:off x="11087791" y="4463129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553E20A8-EDDB-6645-AE5A-CAF60F24C0E9}"/>
                  </a:ext>
                </a:extLst>
              </p:cNvPr>
              <p:cNvSpPr/>
              <p:nvPr/>
            </p:nvSpPr>
            <p:spPr>
              <a:xfrm>
                <a:off x="11364081" y="4369732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553E20A8-EDDB-6645-AE5A-CAF60F24C0E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64081" y="4369732"/>
                <a:ext cx="473143" cy="369332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3" name="Right Arrow 102">
            <a:extLst>
              <a:ext uri="{FF2B5EF4-FFF2-40B4-BE49-F238E27FC236}">
                <a16:creationId xmlns:a16="http://schemas.microsoft.com/office/drawing/2014/main" id="{03F8BA86-D156-B04A-9547-59460A5A7D95}"/>
              </a:ext>
            </a:extLst>
          </p:cNvPr>
          <p:cNvSpPr/>
          <p:nvPr/>
        </p:nvSpPr>
        <p:spPr>
          <a:xfrm rot="5400000">
            <a:off x="8537474" y="4435736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13788044-C0EF-0C4A-8A8D-5FDBC650DC04}"/>
                  </a:ext>
                </a:extLst>
              </p:cNvPr>
              <p:cNvSpPr/>
              <p:nvPr/>
            </p:nvSpPr>
            <p:spPr>
              <a:xfrm>
                <a:off x="8832151" y="4345514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13788044-C0EF-0C4A-8A8D-5FDBC650DC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2151" y="4345514"/>
                <a:ext cx="473143" cy="369332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Curved Connector 12">
            <a:extLst>
              <a:ext uri="{FF2B5EF4-FFF2-40B4-BE49-F238E27FC236}">
                <a16:creationId xmlns:a16="http://schemas.microsoft.com/office/drawing/2014/main" id="{C7641F4F-A7E5-5445-8890-E65459A6D520}"/>
              </a:ext>
            </a:extLst>
          </p:cNvPr>
          <p:cNvCxnSpPr>
            <a:stCxn id="53" idx="2"/>
          </p:cNvCxnSpPr>
          <p:nvPr/>
        </p:nvCxnSpPr>
        <p:spPr>
          <a:xfrm rot="16200000" flipH="1">
            <a:off x="7004806" y="1191004"/>
            <a:ext cx="1854159" cy="6417656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776B2C64-23CB-B246-BC33-E4F2436C71F7}"/>
              </a:ext>
            </a:extLst>
          </p:cNvPr>
          <p:cNvSpPr/>
          <p:nvPr/>
        </p:nvSpPr>
        <p:spPr>
          <a:xfrm>
            <a:off x="1504805" y="5841749"/>
            <a:ext cx="35136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dirty="0"/>
              <a:t>Let’s take a look at another episode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15D49A9-F4D4-8F4B-89ED-090A8B7ABBCE}"/>
              </a:ext>
            </a:extLst>
          </p:cNvPr>
          <p:cNvSpPr txBox="1"/>
          <p:nvPr/>
        </p:nvSpPr>
        <p:spPr>
          <a:xfrm>
            <a:off x="1517486" y="5515007"/>
            <a:ext cx="2332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was just 1 episode</a:t>
            </a:r>
          </a:p>
        </p:txBody>
      </p:sp>
    </p:spTree>
    <p:extLst>
      <p:ext uri="{BB962C8B-B14F-4D97-AF65-F5344CB8AC3E}">
        <p14:creationId xmlns:p14="http://schemas.microsoft.com/office/powerpoint/2010/main" val="272870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C943DFA1-74E6-B64E-9377-F4ED40E76B43}"/>
              </a:ext>
            </a:extLst>
          </p:cNvPr>
          <p:cNvSpPr/>
          <p:nvPr/>
        </p:nvSpPr>
        <p:spPr>
          <a:xfrm>
            <a:off x="4151140" y="5397707"/>
            <a:ext cx="6119911" cy="457200"/>
          </a:xfrm>
          <a:prstGeom prst="rect">
            <a:avLst/>
          </a:prstGeom>
          <a:solidFill>
            <a:srgbClr val="F2F2F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AACA9F-E1A0-C042-86D0-177DF0891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Monte Carlo Prediction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4D190BC-ACD5-FC4A-9E0B-FFD0B78DAB69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389333" y="1860793"/>
          <a:ext cx="2743200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71600">
                  <a:extLst>
                    <a:ext uri="{9D8B030D-6E8A-4147-A177-3AD203B41FA5}">
                      <a16:colId xmlns:a16="http://schemas.microsoft.com/office/drawing/2014/main" val="2366223979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650091672"/>
                    </a:ext>
                  </a:extLst>
                </a:gridCol>
              </a:tblGrid>
              <a:tr h="13716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200" i="1" kern="12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200" i="1" kern="12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3352619"/>
                  </a:ext>
                </a:extLst>
              </a:tr>
              <a:tr h="1371600">
                <a:tc>
                  <a:txBody>
                    <a:bodyPr/>
                    <a:lstStyle/>
                    <a:p>
                      <a:endParaRPr lang="en-US" sz="3200" i="1" kern="12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endParaRP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200" i="1" kern="12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4545068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9498D031-7FD0-8D49-8F73-B0B89A1A2C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022" y="3375955"/>
            <a:ext cx="866486" cy="107539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6223B82-988A-2C47-BC6D-25971647B05D}"/>
              </a:ext>
            </a:extLst>
          </p:cNvPr>
          <p:cNvSpPr txBox="1"/>
          <p:nvPr/>
        </p:nvSpPr>
        <p:spPr>
          <a:xfrm>
            <a:off x="3677938" y="1659015"/>
            <a:ext cx="1152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Episode</a:t>
            </a:r>
            <a:r>
              <a:rPr lang="es-ES" dirty="0"/>
              <a:t> 2</a:t>
            </a:r>
            <a:r>
              <a:rPr lang="en-US" dirty="0"/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4" name="Table 43">
                <a:extLst>
                  <a:ext uri="{FF2B5EF4-FFF2-40B4-BE49-F238E27FC236}">
                    <a16:creationId xmlns:a16="http://schemas.microsoft.com/office/drawing/2014/main" id="{2BFF3B75-8116-E64B-B04C-5D399D913444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797178" y="2358511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4" name="Table 43">
                <a:extLst>
                  <a:ext uri="{FF2B5EF4-FFF2-40B4-BE49-F238E27FC236}">
                    <a16:creationId xmlns:a16="http://schemas.microsoft.com/office/drawing/2014/main" id="{2BFF3B75-8116-E64B-B04C-5D399D913444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797178" y="2358511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t="-2703" r="-5405" b="-54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5" name="Table 44">
                <a:extLst>
                  <a:ext uri="{FF2B5EF4-FFF2-40B4-BE49-F238E27FC236}">
                    <a16:creationId xmlns:a16="http://schemas.microsoft.com/office/drawing/2014/main" id="{9C20666F-4DBC-5F49-B3EE-E38F5E2C952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00152255"/>
                  </p:ext>
                </p:extLst>
              </p:nvPr>
            </p:nvGraphicFramePr>
            <p:xfrm>
              <a:off x="5793105" y="2358511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5" name="Table 44">
                <a:extLst>
                  <a:ext uri="{FF2B5EF4-FFF2-40B4-BE49-F238E27FC236}">
                    <a16:creationId xmlns:a16="http://schemas.microsoft.com/office/drawing/2014/main" id="{9C20666F-4DBC-5F49-B3EE-E38F5E2C952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00152255"/>
                  </p:ext>
                </p:extLst>
              </p:nvPr>
            </p:nvGraphicFramePr>
            <p:xfrm>
              <a:off x="5793105" y="2358511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2703" t="-2703" r="-2703" b="-54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6" name="Table 45">
                <a:extLst>
                  <a:ext uri="{FF2B5EF4-FFF2-40B4-BE49-F238E27FC236}">
                    <a16:creationId xmlns:a16="http://schemas.microsoft.com/office/drawing/2014/main" id="{C769BECD-282D-DE41-BB79-89BC67EAAD6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38451206"/>
                  </p:ext>
                </p:extLst>
              </p:nvPr>
            </p:nvGraphicFramePr>
            <p:xfrm>
              <a:off x="7746549" y="2358511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6" name="Table 45">
                <a:extLst>
                  <a:ext uri="{FF2B5EF4-FFF2-40B4-BE49-F238E27FC236}">
                    <a16:creationId xmlns:a16="http://schemas.microsoft.com/office/drawing/2014/main" id="{C769BECD-282D-DE41-BB79-89BC67EAAD6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38451206"/>
                  </p:ext>
                </p:extLst>
              </p:nvPr>
            </p:nvGraphicFramePr>
            <p:xfrm>
              <a:off x="7746549" y="2358511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6"/>
                          <a:stretch>
                            <a:fillRect t="-2703" r="-5405" b="-54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7" name="Table 46">
                <a:extLst>
                  <a:ext uri="{FF2B5EF4-FFF2-40B4-BE49-F238E27FC236}">
                    <a16:creationId xmlns:a16="http://schemas.microsoft.com/office/drawing/2014/main" id="{B57E58F0-F8FD-4345-A350-E2209AED449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69469273"/>
                  </p:ext>
                </p:extLst>
              </p:nvPr>
            </p:nvGraphicFramePr>
            <p:xfrm>
              <a:off x="8743011" y="2358511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7" name="Table 46">
                <a:extLst>
                  <a:ext uri="{FF2B5EF4-FFF2-40B4-BE49-F238E27FC236}">
                    <a16:creationId xmlns:a16="http://schemas.microsoft.com/office/drawing/2014/main" id="{B57E58F0-F8FD-4345-A350-E2209AED449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69469273"/>
                  </p:ext>
                </p:extLst>
              </p:nvPr>
            </p:nvGraphicFramePr>
            <p:xfrm>
              <a:off x="8743011" y="2358511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2703" t="-2703" r="-2703" b="-54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8" name="Right Arrow 47">
            <a:extLst>
              <a:ext uri="{FF2B5EF4-FFF2-40B4-BE49-F238E27FC236}">
                <a16:creationId xmlns:a16="http://schemas.microsoft.com/office/drawing/2014/main" id="{9B1D2B87-92D1-DE47-8847-92C343AD205C}"/>
              </a:ext>
            </a:extLst>
          </p:cNvPr>
          <p:cNvSpPr/>
          <p:nvPr/>
        </p:nvSpPr>
        <p:spPr>
          <a:xfrm rot="16200000">
            <a:off x="5381123" y="2492566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9" name="Right Arrow 48">
            <a:extLst>
              <a:ext uri="{FF2B5EF4-FFF2-40B4-BE49-F238E27FC236}">
                <a16:creationId xmlns:a16="http://schemas.microsoft.com/office/drawing/2014/main" id="{0AAF3B1F-D7C3-7C46-A1BD-A24B16924021}"/>
              </a:ext>
            </a:extLst>
          </p:cNvPr>
          <p:cNvSpPr/>
          <p:nvPr/>
        </p:nvSpPr>
        <p:spPr>
          <a:xfrm>
            <a:off x="7345574" y="2496005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0" name="Right Arrow 49">
            <a:extLst>
              <a:ext uri="{FF2B5EF4-FFF2-40B4-BE49-F238E27FC236}">
                <a16:creationId xmlns:a16="http://schemas.microsoft.com/office/drawing/2014/main" id="{AC3F6141-603F-A748-898F-B6D32FB70F18}"/>
              </a:ext>
            </a:extLst>
          </p:cNvPr>
          <p:cNvSpPr/>
          <p:nvPr/>
        </p:nvSpPr>
        <p:spPr>
          <a:xfrm rot="5400000">
            <a:off x="8317561" y="2492567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2" name="Table 51">
                <a:extLst>
                  <a:ext uri="{FF2B5EF4-FFF2-40B4-BE49-F238E27FC236}">
                    <a16:creationId xmlns:a16="http://schemas.microsoft.com/office/drawing/2014/main" id="{BA4759F3-10C4-734E-90A4-AC57638D00C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09116029"/>
                  </p:ext>
                </p:extLst>
              </p:nvPr>
            </p:nvGraphicFramePr>
            <p:xfrm>
              <a:off x="6775330" y="2358511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2" name="Table 51">
                <a:extLst>
                  <a:ext uri="{FF2B5EF4-FFF2-40B4-BE49-F238E27FC236}">
                    <a16:creationId xmlns:a16="http://schemas.microsoft.com/office/drawing/2014/main" id="{BA4759F3-10C4-734E-90A4-AC57638D00C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09116029"/>
                  </p:ext>
                </p:extLst>
              </p:nvPr>
            </p:nvGraphicFramePr>
            <p:xfrm>
              <a:off x="6775330" y="2358511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2703" t="-2703" r="-2703" b="-54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17E965C2-634B-7A47-BF15-F5454848DD32}"/>
                  </a:ext>
                </a:extLst>
              </p:cNvPr>
              <p:cNvSpPr/>
              <p:nvPr/>
            </p:nvSpPr>
            <p:spPr>
              <a:xfrm>
                <a:off x="5232560" y="5423498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17E965C2-634B-7A47-BF15-F5454848DD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2560" y="5423498"/>
                <a:ext cx="422787" cy="405619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Rectangle 57">
            <a:extLst>
              <a:ext uri="{FF2B5EF4-FFF2-40B4-BE49-F238E27FC236}">
                <a16:creationId xmlns:a16="http://schemas.microsoft.com/office/drawing/2014/main" id="{53D85DC5-0F7E-8340-8B72-52B34756C81A}"/>
              </a:ext>
            </a:extLst>
          </p:cNvPr>
          <p:cNvSpPr/>
          <p:nvPr/>
        </p:nvSpPr>
        <p:spPr>
          <a:xfrm>
            <a:off x="4151139" y="4748748"/>
            <a:ext cx="6119912" cy="457200"/>
          </a:xfrm>
          <a:prstGeom prst="rect">
            <a:avLst/>
          </a:prstGeom>
          <a:solidFill>
            <a:schemeClr val="accent2">
              <a:lumMod val="40000"/>
              <a:lumOff val="6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E13642BF-3EFD-4A45-B5EC-D8B2B2B7F64B}"/>
              </a:ext>
            </a:extLst>
          </p:cNvPr>
          <p:cNvSpPr/>
          <p:nvPr/>
        </p:nvSpPr>
        <p:spPr>
          <a:xfrm>
            <a:off x="4151138" y="4110832"/>
            <a:ext cx="6119913" cy="457200"/>
          </a:xfrm>
          <a:prstGeom prst="rect">
            <a:avLst/>
          </a:prstGeom>
          <a:solidFill>
            <a:schemeClr val="accent4">
              <a:lumMod val="40000"/>
              <a:lumOff val="6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66B73CE4-B84C-734E-B198-DFFC830C32C7}"/>
              </a:ext>
            </a:extLst>
          </p:cNvPr>
          <p:cNvSpPr/>
          <p:nvPr/>
        </p:nvSpPr>
        <p:spPr>
          <a:xfrm>
            <a:off x="4151137" y="3428268"/>
            <a:ext cx="6119914" cy="457200"/>
          </a:xfrm>
          <a:prstGeom prst="rect">
            <a:avLst/>
          </a:prstGeom>
          <a:solidFill>
            <a:schemeClr val="accent6">
              <a:lumMod val="20000"/>
              <a:lumOff val="8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2" name="Table 61">
                <a:extLst>
                  <a:ext uri="{FF2B5EF4-FFF2-40B4-BE49-F238E27FC236}">
                    <a16:creationId xmlns:a16="http://schemas.microsoft.com/office/drawing/2014/main" id="{C68AD586-42D9-F14C-9317-D85BFC002AB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554149" y="5397707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2" name="Table 61">
                <a:extLst>
                  <a:ext uri="{FF2B5EF4-FFF2-40B4-BE49-F238E27FC236}">
                    <a16:creationId xmlns:a16="http://schemas.microsoft.com/office/drawing/2014/main" id="{C68AD586-42D9-F14C-9317-D85BFC002AB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554149" y="5397707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2703" t="-2703" r="-5405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3" name="Table 62">
                <a:extLst>
                  <a:ext uri="{FF2B5EF4-FFF2-40B4-BE49-F238E27FC236}">
                    <a16:creationId xmlns:a16="http://schemas.microsoft.com/office/drawing/2014/main" id="{D7DDD976-EB52-D04B-BDA4-69028CEE2F7F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548616" y="4747658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3" name="Table 62">
                <a:extLst>
                  <a:ext uri="{FF2B5EF4-FFF2-40B4-BE49-F238E27FC236}">
                    <a16:creationId xmlns:a16="http://schemas.microsoft.com/office/drawing/2014/main" id="{D7DDD976-EB52-D04B-BDA4-69028CEE2F7F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548616" y="4747658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11"/>
                          <a:stretch>
                            <a:fillRect l="-2703" t="-2703" r="-2703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4" name="Table 63">
                <a:extLst>
                  <a:ext uri="{FF2B5EF4-FFF2-40B4-BE49-F238E27FC236}">
                    <a16:creationId xmlns:a16="http://schemas.microsoft.com/office/drawing/2014/main" id="{F8DE72A1-B0FA-BB4F-AA02-43CA1A0E6D50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542817" y="4137683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4" name="Table 63">
                <a:extLst>
                  <a:ext uri="{FF2B5EF4-FFF2-40B4-BE49-F238E27FC236}">
                    <a16:creationId xmlns:a16="http://schemas.microsoft.com/office/drawing/2014/main" id="{F8DE72A1-B0FA-BB4F-AA02-43CA1A0E6D50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542817" y="4137683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12"/>
                          <a:stretch>
                            <a:fillRect t="-2703" r="-5405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5" name="Table 64">
                <a:extLst>
                  <a:ext uri="{FF2B5EF4-FFF2-40B4-BE49-F238E27FC236}">
                    <a16:creationId xmlns:a16="http://schemas.microsoft.com/office/drawing/2014/main" id="{FEA03CA2-7A85-4348-9F94-EC297E1EEB87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568578" y="3429846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5" name="Table 64">
                <a:extLst>
                  <a:ext uri="{FF2B5EF4-FFF2-40B4-BE49-F238E27FC236}">
                    <a16:creationId xmlns:a16="http://schemas.microsoft.com/office/drawing/2014/main" id="{FEA03CA2-7A85-4348-9F94-EC297E1EEB87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568578" y="3429846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13"/>
                          <a:stretch>
                            <a:fillRect t="-2703" r="-5405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12FC9CB3-7237-6F45-BF28-59540F3880E7}"/>
              </a:ext>
            </a:extLst>
          </p:cNvPr>
          <p:cNvCxnSpPr>
            <a:cxnSpLocks/>
            <a:stCxn id="11" idx="7"/>
            <a:endCxn id="80" idx="1"/>
          </p:cNvCxnSpPr>
          <p:nvPr/>
        </p:nvCxnSpPr>
        <p:spPr>
          <a:xfrm flipV="1">
            <a:off x="5593431" y="4985555"/>
            <a:ext cx="502681" cy="497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D32B97FF-2032-6A4A-9BE2-EE16CDF51F5A}"/>
                  </a:ext>
                </a:extLst>
              </p:cNvPr>
              <p:cNvSpPr/>
              <p:nvPr/>
            </p:nvSpPr>
            <p:spPr>
              <a:xfrm>
                <a:off x="5652839" y="5162005"/>
                <a:ext cx="4907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D32B97FF-2032-6A4A-9BE2-EE16CDF51F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2839" y="5162005"/>
                <a:ext cx="490775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F19BFBB3-227F-9E4B-AA16-F42BFCB7FBC3}"/>
                  </a:ext>
                </a:extLst>
              </p:cNvPr>
              <p:cNvSpPr/>
              <p:nvPr/>
            </p:nvSpPr>
            <p:spPr>
              <a:xfrm>
                <a:off x="4329703" y="2014733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F19BFBB3-227F-9E4B-AA16-F42BFCB7FB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9703" y="2014733"/>
                <a:ext cx="473143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92D7758B-9C80-6945-8327-17480D2B8C58}"/>
                  </a:ext>
                </a:extLst>
              </p:cNvPr>
              <p:cNvSpPr/>
              <p:nvPr/>
            </p:nvSpPr>
            <p:spPr>
              <a:xfrm>
                <a:off x="5297039" y="2015367"/>
                <a:ext cx="46782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92D7758B-9C80-6945-8327-17480D2B8C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7039" y="2015367"/>
                <a:ext cx="467820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22F6E273-5102-8C48-9FB7-B175BAB30793}"/>
                  </a:ext>
                </a:extLst>
              </p:cNvPr>
              <p:cNvSpPr/>
              <p:nvPr/>
            </p:nvSpPr>
            <p:spPr>
              <a:xfrm>
                <a:off x="6284201" y="2010221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22F6E273-5102-8C48-9FB7-B175BAB307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4201" y="2010221"/>
                <a:ext cx="473143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B22E0077-75B0-F648-8F06-86B05A70FA29}"/>
                  </a:ext>
                </a:extLst>
              </p:cNvPr>
              <p:cNvSpPr/>
              <p:nvPr/>
            </p:nvSpPr>
            <p:spPr>
              <a:xfrm>
                <a:off x="7233655" y="2010221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B22E0077-75B0-F648-8F06-86B05A70FA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3655" y="2010221"/>
                <a:ext cx="473143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F147EF10-8208-EA44-AED3-7048F0CA3C40}"/>
                  </a:ext>
                </a:extLst>
              </p:cNvPr>
              <p:cNvSpPr/>
              <p:nvPr/>
            </p:nvSpPr>
            <p:spPr>
              <a:xfrm>
                <a:off x="6407743" y="4793396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F147EF10-8208-EA44-AED3-7048F0CA3C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7743" y="4793396"/>
                <a:ext cx="422787" cy="405619"/>
              </a:xfrm>
              <a:prstGeom prst="ellipse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BD9425DE-ED9C-904D-BE07-A268AD55E617}"/>
                  </a:ext>
                </a:extLst>
              </p:cNvPr>
              <p:cNvSpPr/>
              <p:nvPr/>
            </p:nvSpPr>
            <p:spPr>
              <a:xfrm>
                <a:off x="6096112" y="4844832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BD9425DE-ED9C-904D-BE07-A268AD55E6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112" y="4844832"/>
                <a:ext cx="321042" cy="281445"/>
              </a:xfrm>
              <a:prstGeom prst="rect">
                <a:avLst/>
              </a:prstGeom>
              <a:blipFill>
                <a:blip r:embed="rId20"/>
                <a:stretch>
                  <a:fillRect b="-833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C552E0F1-6802-614D-B44D-B89C8DDACF14}"/>
                  </a:ext>
                </a:extLst>
              </p:cNvPr>
              <p:cNvSpPr/>
              <p:nvPr/>
            </p:nvSpPr>
            <p:spPr>
              <a:xfrm>
                <a:off x="7548849" y="4793396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C552E0F1-6802-614D-B44D-B89C8DDACF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8849" y="4793396"/>
                <a:ext cx="422787" cy="405619"/>
              </a:xfrm>
              <a:prstGeom prst="ellipse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12E5BBC6-1C2B-8140-B06F-013BA79E2FF0}"/>
                  </a:ext>
                </a:extLst>
              </p:cNvPr>
              <p:cNvSpPr/>
              <p:nvPr/>
            </p:nvSpPr>
            <p:spPr>
              <a:xfrm>
                <a:off x="7237218" y="4854664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12E5BBC6-1C2B-8140-B06F-013BA79E2F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7218" y="4854664"/>
                <a:ext cx="321042" cy="281445"/>
              </a:xfrm>
              <a:prstGeom prst="rect">
                <a:avLst/>
              </a:prstGeom>
              <a:blipFill>
                <a:blip r:embed="rId22"/>
                <a:stretch>
                  <a:fillRect b="-1304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4" name="Left Brace 83">
            <a:extLst>
              <a:ext uri="{FF2B5EF4-FFF2-40B4-BE49-F238E27FC236}">
                <a16:creationId xmlns:a16="http://schemas.microsoft.com/office/drawing/2014/main" id="{211B805A-DE9A-0049-9F7E-71B74DC1AB5B}"/>
              </a:ext>
            </a:extLst>
          </p:cNvPr>
          <p:cNvSpPr/>
          <p:nvPr/>
        </p:nvSpPr>
        <p:spPr>
          <a:xfrm rot="5400000">
            <a:off x="6614677" y="-243548"/>
            <a:ext cx="246873" cy="6772297"/>
          </a:xfrm>
          <a:prstGeom prst="leftBrace">
            <a:avLst>
              <a:gd name="adj1" fmla="val 330933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103AFDF4-E69E-7C45-B326-F34CD1210784}"/>
              </a:ext>
            </a:extLst>
          </p:cNvPr>
          <p:cNvCxnSpPr>
            <a:cxnSpLocks/>
            <a:stCxn id="79" idx="6"/>
            <a:endCxn id="83" idx="1"/>
          </p:cNvCxnSpPr>
          <p:nvPr/>
        </p:nvCxnSpPr>
        <p:spPr>
          <a:xfrm flipV="1">
            <a:off x="6830530" y="4995387"/>
            <a:ext cx="406688" cy="8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70D17732-DCF3-E54E-B3D6-D766B65293CD}"/>
                  </a:ext>
                </a:extLst>
              </p:cNvPr>
              <p:cNvSpPr/>
              <p:nvPr/>
            </p:nvSpPr>
            <p:spPr>
              <a:xfrm>
                <a:off x="6791867" y="4662905"/>
                <a:ext cx="4907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70D17732-DCF3-E54E-B3D6-D766B65293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1867" y="4662905"/>
                <a:ext cx="490775" cy="369332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3B0D38EF-6579-F242-A082-34DAEA80C2E8}"/>
                  </a:ext>
                </a:extLst>
              </p:cNvPr>
              <p:cNvSpPr/>
              <p:nvPr/>
            </p:nvSpPr>
            <p:spPr>
              <a:xfrm>
                <a:off x="8578925" y="4148420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3B0D38EF-6579-F242-A082-34DAEA80C2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8925" y="4148420"/>
                <a:ext cx="422787" cy="405619"/>
              </a:xfrm>
              <a:prstGeom prst="ellipse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47386336-C44D-FB45-9264-B215C353D318}"/>
                  </a:ext>
                </a:extLst>
              </p:cNvPr>
              <p:cNvSpPr/>
              <p:nvPr/>
            </p:nvSpPr>
            <p:spPr>
              <a:xfrm>
                <a:off x="8267294" y="4209688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47386336-C44D-FB45-9264-B215C353D3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7294" y="4209688"/>
                <a:ext cx="321042" cy="281445"/>
              </a:xfrm>
              <a:prstGeom prst="rect">
                <a:avLst/>
              </a:prstGeom>
              <a:blipFill>
                <a:blip r:embed="rId25"/>
                <a:stretch>
                  <a:fillRect b="-833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17B4788E-4BDC-5943-A6A5-89ED46197D86}"/>
              </a:ext>
            </a:extLst>
          </p:cNvPr>
          <p:cNvCxnSpPr>
            <a:stCxn id="82" idx="7"/>
            <a:endCxn id="90" idx="1"/>
          </p:cNvCxnSpPr>
          <p:nvPr/>
        </p:nvCxnSpPr>
        <p:spPr>
          <a:xfrm flipV="1">
            <a:off x="7909720" y="4350411"/>
            <a:ext cx="357574" cy="5023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4220B116-C86C-2749-B35D-255F4A7491E2}"/>
                  </a:ext>
                </a:extLst>
              </p:cNvPr>
              <p:cNvSpPr/>
              <p:nvPr/>
            </p:nvSpPr>
            <p:spPr>
              <a:xfrm>
                <a:off x="7977698" y="4469209"/>
                <a:ext cx="4907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4220B116-C86C-2749-B35D-255F4A7491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7698" y="4469209"/>
                <a:ext cx="490775" cy="369332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975580C6-086D-2D4E-94AC-787BD2D92D87}"/>
                  </a:ext>
                </a:extLst>
              </p:cNvPr>
              <p:cNvSpPr/>
              <p:nvPr/>
            </p:nvSpPr>
            <p:spPr>
              <a:xfrm>
                <a:off x="9606395" y="3459482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975580C6-086D-2D4E-94AC-787BD2D92D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6395" y="3459482"/>
                <a:ext cx="422787" cy="405619"/>
              </a:xfrm>
              <a:prstGeom prst="ellipse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A3328890-207A-234F-A6B6-2FFB4E3EAAD1}"/>
                  </a:ext>
                </a:extLst>
              </p:cNvPr>
              <p:cNvSpPr/>
              <p:nvPr/>
            </p:nvSpPr>
            <p:spPr>
              <a:xfrm>
                <a:off x="9294764" y="3520750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A3328890-207A-234F-A6B6-2FFB4E3EAA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4764" y="3520750"/>
                <a:ext cx="321042" cy="281445"/>
              </a:xfrm>
              <a:prstGeom prst="rect">
                <a:avLst/>
              </a:prstGeom>
              <a:blipFill>
                <a:blip r:embed="rId28"/>
                <a:stretch>
                  <a:fillRect b="-1304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B79ECA2E-0EE9-AB48-9388-CE12F8D9F462}"/>
              </a:ext>
            </a:extLst>
          </p:cNvPr>
          <p:cNvCxnSpPr>
            <a:stCxn id="89" idx="7"/>
            <a:endCxn id="96" idx="1"/>
          </p:cNvCxnSpPr>
          <p:nvPr/>
        </p:nvCxnSpPr>
        <p:spPr>
          <a:xfrm flipV="1">
            <a:off x="8939796" y="3661473"/>
            <a:ext cx="354968" cy="5463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316A1E87-A35D-6040-8E91-099A11DD7804}"/>
                  </a:ext>
                </a:extLst>
              </p:cNvPr>
              <p:cNvSpPr/>
              <p:nvPr/>
            </p:nvSpPr>
            <p:spPr>
              <a:xfrm>
                <a:off x="9011899" y="3807963"/>
                <a:ext cx="4907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316A1E87-A35D-6040-8E91-099A11DD78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1899" y="3807963"/>
                <a:ext cx="490775" cy="369332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2" name="Table 111">
                <a:extLst>
                  <a:ext uri="{FF2B5EF4-FFF2-40B4-BE49-F238E27FC236}">
                    <a16:creationId xmlns:a16="http://schemas.microsoft.com/office/drawing/2014/main" id="{6BFF6890-4ADC-9847-8F48-9183EEC4841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94108316"/>
                  </p:ext>
                </p:extLst>
              </p:nvPr>
            </p:nvGraphicFramePr>
            <p:xfrm>
              <a:off x="10777507" y="4047967"/>
              <a:ext cx="930562" cy="18491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67801">
                      <a:extLst>
                        <a:ext uri="{9D8B030D-6E8A-4147-A177-3AD203B41FA5}">
                          <a16:colId xmlns:a16="http://schemas.microsoft.com/office/drawing/2014/main" val="2611353599"/>
                        </a:ext>
                      </a:extLst>
                    </a:gridCol>
                    <a:gridCol w="562761">
                      <a:extLst>
                        <a:ext uri="{9D8B030D-6E8A-4147-A177-3AD203B41FA5}">
                          <a16:colId xmlns:a16="http://schemas.microsoft.com/office/drawing/2014/main" val="1277587524"/>
                        </a:ext>
                      </a:extLst>
                    </a:gridCol>
                  </a:tblGrid>
                  <a:tr h="35898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rgbClr val="A84EEF">
                            <a:alpha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6281129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rgbClr val="A84EEF">
                            <a:alpha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23057346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rgbClr val="A84EEF">
                            <a:alpha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726155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rgbClr val="A84EEF">
                            <a:alpha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56930286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rgbClr val="A84EEF">
                            <a:alpha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+10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92871876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2" name="Table 111">
                <a:extLst>
                  <a:ext uri="{FF2B5EF4-FFF2-40B4-BE49-F238E27FC236}">
                    <a16:creationId xmlns:a16="http://schemas.microsoft.com/office/drawing/2014/main" id="{6BFF6890-4ADC-9847-8F48-9183EEC4841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94108316"/>
                  </p:ext>
                </p:extLst>
              </p:nvPr>
            </p:nvGraphicFramePr>
            <p:xfrm>
              <a:off x="10777507" y="4047967"/>
              <a:ext cx="930562" cy="18491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67801">
                      <a:extLst>
                        <a:ext uri="{9D8B030D-6E8A-4147-A177-3AD203B41FA5}">
                          <a16:colId xmlns:a16="http://schemas.microsoft.com/office/drawing/2014/main" val="2611353599"/>
                        </a:ext>
                      </a:extLst>
                    </a:gridCol>
                    <a:gridCol w="562761">
                      <a:extLst>
                        <a:ext uri="{9D8B030D-6E8A-4147-A177-3AD203B41FA5}">
                          <a16:colId xmlns:a16="http://schemas.microsoft.com/office/drawing/2014/main" val="1277587524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0"/>
                          <a:stretch>
                            <a:fillRect l="-3448" t="-6897" r="-158621" b="-4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6281129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0"/>
                          <a:stretch>
                            <a:fillRect l="-3448" t="-103333" r="-158621" b="-31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23057346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0"/>
                          <a:stretch>
                            <a:fillRect l="-3448" t="-210345" r="-158621" b="-2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726155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0"/>
                          <a:stretch>
                            <a:fillRect l="-3448" t="-300000" r="-158621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56930286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0"/>
                          <a:stretch>
                            <a:fillRect l="-3448" t="-413793" r="-158621" b="-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+10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92871876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13" name="TextBox 112">
            <a:extLst>
              <a:ext uri="{FF2B5EF4-FFF2-40B4-BE49-F238E27FC236}">
                <a16:creationId xmlns:a16="http://schemas.microsoft.com/office/drawing/2014/main" id="{492A1AAE-B9A9-674B-AC4E-F1AACDE018CD}"/>
              </a:ext>
            </a:extLst>
          </p:cNvPr>
          <p:cNvSpPr txBox="1"/>
          <p:nvPr/>
        </p:nvSpPr>
        <p:spPr>
          <a:xfrm>
            <a:off x="10754022" y="3652214"/>
            <a:ext cx="981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Rewards</a:t>
            </a:r>
          </a:p>
        </p:txBody>
      </p:sp>
      <p:sp>
        <p:nvSpPr>
          <p:cNvPr id="116" name="Right Arrow 115">
            <a:extLst>
              <a:ext uri="{FF2B5EF4-FFF2-40B4-BE49-F238E27FC236}">
                <a16:creationId xmlns:a16="http://schemas.microsoft.com/office/drawing/2014/main" id="{704B8099-7054-694E-B992-812FD773037C}"/>
              </a:ext>
            </a:extLst>
          </p:cNvPr>
          <p:cNvSpPr/>
          <p:nvPr/>
        </p:nvSpPr>
        <p:spPr>
          <a:xfrm rot="16200000">
            <a:off x="5911400" y="5260393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8" name="Right Arrow 117">
            <a:extLst>
              <a:ext uri="{FF2B5EF4-FFF2-40B4-BE49-F238E27FC236}">
                <a16:creationId xmlns:a16="http://schemas.microsoft.com/office/drawing/2014/main" id="{06B8EBDD-E9B6-674A-9204-CCBF5DEBD62D}"/>
              </a:ext>
            </a:extLst>
          </p:cNvPr>
          <p:cNvSpPr/>
          <p:nvPr/>
        </p:nvSpPr>
        <p:spPr>
          <a:xfrm>
            <a:off x="8072127" y="4785669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9" name="Right Arrow 118">
            <a:extLst>
              <a:ext uri="{FF2B5EF4-FFF2-40B4-BE49-F238E27FC236}">
                <a16:creationId xmlns:a16="http://schemas.microsoft.com/office/drawing/2014/main" id="{8ABD68DB-7C33-414F-BE29-AACAD7D5A12B}"/>
              </a:ext>
            </a:extLst>
          </p:cNvPr>
          <p:cNvSpPr/>
          <p:nvPr/>
        </p:nvSpPr>
        <p:spPr>
          <a:xfrm rot="5400000">
            <a:off x="9267422" y="3985141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B62EA047-5FE2-7F4E-8917-8EBF1AC0F510}"/>
              </a:ext>
            </a:extLst>
          </p:cNvPr>
          <p:cNvSpPr txBox="1"/>
          <p:nvPr/>
        </p:nvSpPr>
        <p:spPr>
          <a:xfrm>
            <a:off x="5069093" y="1637658"/>
            <a:ext cx="4231223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Monte Carlo Methods run ENTIRE episodes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1" name="Table 60">
                <a:extLst>
                  <a:ext uri="{FF2B5EF4-FFF2-40B4-BE49-F238E27FC236}">
                    <a16:creationId xmlns:a16="http://schemas.microsoft.com/office/drawing/2014/main" id="{988312E5-FF9A-584E-B7BD-B82A355BCC6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67072240"/>
                  </p:ext>
                </p:extLst>
              </p:nvPr>
            </p:nvGraphicFramePr>
            <p:xfrm>
              <a:off x="4810111" y="2394585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1" name="Table 60">
                <a:extLst>
                  <a:ext uri="{FF2B5EF4-FFF2-40B4-BE49-F238E27FC236}">
                    <a16:creationId xmlns:a16="http://schemas.microsoft.com/office/drawing/2014/main" id="{988312E5-FF9A-584E-B7BD-B82A355BCC6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67072240"/>
                  </p:ext>
                </p:extLst>
              </p:nvPr>
            </p:nvGraphicFramePr>
            <p:xfrm>
              <a:off x="4810111" y="2394585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1"/>
                          <a:stretch>
                            <a:fillRect t="-2703" r="-5405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6" name="Right Arrow 65">
            <a:extLst>
              <a:ext uri="{FF2B5EF4-FFF2-40B4-BE49-F238E27FC236}">
                <a16:creationId xmlns:a16="http://schemas.microsoft.com/office/drawing/2014/main" id="{6086264A-20B7-AE44-B005-2633D4F3238C}"/>
              </a:ext>
            </a:extLst>
          </p:cNvPr>
          <p:cNvSpPr/>
          <p:nvPr/>
        </p:nvSpPr>
        <p:spPr>
          <a:xfrm>
            <a:off x="4406794" y="2520363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08A7E584-5CAC-B142-B14F-35446AD3B75D}"/>
                  </a:ext>
                </a:extLst>
              </p:cNvPr>
              <p:cNvSpPr/>
              <p:nvPr/>
            </p:nvSpPr>
            <p:spPr>
              <a:xfrm>
                <a:off x="4140883" y="5409323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08A7E584-5CAC-B142-B14F-35446AD3B7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0883" y="5409323"/>
                <a:ext cx="422787" cy="405619"/>
              </a:xfrm>
              <a:prstGeom prst="ellipse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D626F802-8FFD-A448-AC16-D5E2C0E0A268}"/>
                  </a:ext>
                </a:extLst>
              </p:cNvPr>
              <p:cNvSpPr/>
              <p:nvPr/>
            </p:nvSpPr>
            <p:spPr>
              <a:xfrm>
                <a:off x="4909909" y="5480084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D626F802-8FFD-A448-AC16-D5E2C0E0A2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9909" y="5480084"/>
                <a:ext cx="321042" cy="281445"/>
              </a:xfrm>
              <a:prstGeom prst="rect">
                <a:avLst/>
              </a:prstGeom>
              <a:blipFill>
                <a:blip r:embed="rId33"/>
                <a:stretch>
                  <a:fillRect b="-909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0A3AA78-81FE-1348-A502-5FCF481296C2}"/>
              </a:ext>
            </a:extLst>
          </p:cNvPr>
          <p:cNvCxnSpPr>
            <a:stCxn id="67" idx="6"/>
            <a:endCxn id="70" idx="1"/>
          </p:cNvCxnSpPr>
          <p:nvPr/>
        </p:nvCxnSpPr>
        <p:spPr>
          <a:xfrm>
            <a:off x="4563670" y="5612133"/>
            <a:ext cx="346239" cy="86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60EB0368-001E-ED40-9102-879FC9966A33}"/>
                  </a:ext>
                </a:extLst>
              </p:cNvPr>
              <p:cNvSpPr/>
              <p:nvPr/>
            </p:nvSpPr>
            <p:spPr>
              <a:xfrm>
                <a:off x="4531638" y="5319641"/>
                <a:ext cx="48545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60EB0368-001E-ED40-9102-879FC9966A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1638" y="5319641"/>
                <a:ext cx="485454" cy="369332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Right Arrow 71">
            <a:extLst>
              <a:ext uri="{FF2B5EF4-FFF2-40B4-BE49-F238E27FC236}">
                <a16:creationId xmlns:a16="http://schemas.microsoft.com/office/drawing/2014/main" id="{6A450861-7AD0-4147-9501-143423A7D32D}"/>
              </a:ext>
            </a:extLst>
          </p:cNvPr>
          <p:cNvSpPr/>
          <p:nvPr/>
        </p:nvSpPr>
        <p:spPr>
          <a:xfrm rot="10800000">
            <a:off x="4563613" y="5671232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D65DAC3B-51CD-A040-A97C-E89742BAF220}"/>
                  </a:ext>
                </a:extLst>
              </p:cNvPr>
              <p:cNvSpPr/>
              <p:nvPr/>
            </p:nvSpPr>
            <p:spPr>
              <a:xfrm>
                <a:off x="8249216" y="2046568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D65DAC3B-51CD-A040-A97C-E89742BAF2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9216" y="2046568"/>
                <a:ext cx="473143" cy="369332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Right Arrow 73">
            <a:extLst>
              <a:ext uri="{FF2B5EF4-FFF2-40B4-BE49-F238E27FC236}">
                <a16:creationId xmlns:a16="http://schemas.microsoft.com/office/drawing/2014/main" id="{D8CF76E5-D33E-414A-AAC7-F5B5C78A36D1}"/>
              </a:ext>
            </a:extLst>
          </p:cNvPr>
          <p:cNvSpPr/>
          <p:nvPr/>
        </p:nvSpPr>
        <p:spPr>
          <a:xfrm rot="16200000">
            <a:off x="6371383" y="2496004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1" name="Right Arrow 80">
            <a:extLst>
              <a:ext uri="{FF2B5EF4-FFF2-40B4-BE49-F238E27FC236}">
                <a16:creationId xmlns:a16="http://schemas.microsoft.com/office/drawing/2014/main" id="{FF8DE08C-1899-0C4C-83A3-7836D49F076B}"/>
              </a:ext>
            </a:extLst>
          </p:cNvPr>
          <p:cNvSpPr/>
          <p:nvPr/>
        </p:nvSpPr>
        <p:spPr>
          <a:xfrm rot="16200000">
            <a:off x="6836897" y="5112061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0977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17 -0.00393 L 0.05794 -0.00393 " pathEditMode="relative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5677 -0.00393 L -1.875E-6 -0.00393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3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4000"/>
                            </p:stCondLst>
                            <p:childTnLst>
                              <p:par>
                                <p:cTn id="11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1.85185E-6 L -1.875E-6 -0.21065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053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6000"/>
                            </p:stCondLst>
                            <p:childTnLst>
                              <p:par>
                                <p:cTn id="14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0.21065 L 0.00157 -0.2993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7" y="-44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8000"/>
                            </p:stCondLst>
                            <p:childTnLst>
                              <p:par>
                                <p:cTn id="17" presetID="42" presetClass="path" presetSubtype="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56 -0.2993 L -1.875E-6 -0.21065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8" y="44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0"/>
                            </p:stCondLst>
                            <p:childTnLst>
                              <p:par>
                                <p:cTn id="20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-0.21065 L 0.11224 -0.21065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9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2000"/>
                            </p:stCondLst>
                            <p:childTnLst>
                              <p:par>
                                <p:cTn id="23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1224 -0.21065 L 0.11302 -1.85185E-6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" y="1053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AACA9F-E1A0-C042-86D0-177DF0891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Monte Carlo Prediction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2" name="Table 111">
                <a:extLst>
                  <a:ext uri="{FF2B5EF4-FFF2-40B4-BE49-F238E27FC236}">
                    <a16:creationId xmlns:a16="http://schemas.microsoft.com/office/drawing/2014/main" id="{6BFF6890-4ADC-9847-8F48-9183EEC4841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94823" y="5205880"/>
              <a:ext cx="930562" cy="14782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67801">
                      <a:extLst>
                        <a:ext uri="{9D8B030D-6E8A-4147-A177-3AD203B41FA5}">
                          <a16:colId xmlns:a16="http://schemas.microsoft.com/office/drawing/2014/main" val="2611353599"/>
                        </a:ext>
                      </a:extLst>
                    </a:gridCol>
                    <a:gridCol w="562761">
                      <a:extLst>
                        <a:ext uri="{9D8B030D-6E8A-4147-A177-3AD203B41FA5}">
                          <a16:colId xmlns:a16="http://schemas.microsoft.com/office/drawing/2014/main" val="1277587524"/>
                        </a:ext>
                      </a:extLst>
                    </a:gridCol>
                  </a:tblGrid>
                  <a:tr h="35898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rgbClr val="A84EEF">
                            <a:alpha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6281129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rgbClr val="A84EEF">
                            <a:alpha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23057346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rgbClr val="A84EEF">
                            <a:alpha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726155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rgbClr val="A84EEF">
                            <a:alpha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+10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56930286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2" name="Table 111">
                <a:extLst>
                  <a:ext uri="{FF2B5EF4-FFF2-40B4-BE49-F238E27FC236}">
                    <a16:creationId xmlns:a16="http://schemas.microsoft.com/office/drawing/2014/main" id="{6BFF6890-4ADC-9847-8F48-9183EEC4841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94823" y="5205880"/>
              <a:ext cx="930562" cy="14782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67801">
                      <a:extLst>
                        <a:ext uri="{9D8B030D-6E8A-4147-A177-3AD203B41FA5}">
                          <a16:colId xmlns:a16="http://schemas.microsoft.com/office/drawing/2014/main" val="2611353599"/>
                        </a:ext>
                      </a:extLst>
                    </a:gridCol>
                    <a:gridCol w="562761">
                      <a:extLst>
                        <a:ext uri="{9D8B030D-6E8A-4147-A177-3AD203B41FA5}">
                          <a16:colId xmlns:a16="http://schemas.microsoft.com/office/drawing/2014/main" val="1277587524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448" t="-3448" r="-155172" b="-3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6281129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448" t="-100000" r="-155172" b="-2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23057346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448" t="-206897" r="-155172" b="-1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726155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448" t="-296667" r="-155172" b="-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+10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56930286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13" name="TextBox 112">
            <a:extLst>
              <a:ext uri="{FF2B5EF4-FFF2-40B4-BE49-F238E27FC236}">
                <a16:creationId xmlns:a16="http://schemas.microsoft.com/office/drawing/2014/main" id="{492A1AAE-B9A9-674B-AC4E-F1AACDE018CD}"/>
              </a:ext>
            </a:extLst>
          </p:cNvPr>
          <p:cNvSpPr txBox="1"/>
          <p:nvPr/>
        </p:nvSpPr>
        <p:spPr>
          <a:xfrm>
            <a:off x="271338" y="4810127"/>
            <a:ext cx="981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Rewards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1D6FE999-C020-B844-A7D5-9D4A158F0D30}"/>
              </a:ext>
            </a:extLst>
          </p:cNvPr>
          <p:cNvSpPr txBox="1"/>
          <p:nvPr/>
        </p:nvSpPr>
        <p:spPr>
          <a:xfrm>
            <a:off x="229880" y="1605528"/>
            <a:ext cx="39566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How do we update the table?</a:t>
            </a:r>
          </a:p>
        </p:txBody>
      </p:sp>
      <p:graphicFrame>
        <p:nvGraphicFramePr>
          <p:cNvPr id="51" name="Table 50">
            <a:extLst>
              <a:ext uri="{FF2B5EF4-FFF2-40B4-BE49-F238E27FC236}">
                <a16:creationId xmlns:a16="http://schemas.microsoft.com/office/drawing/2014/main" id="{01569297-DD99-5F4F-BB78-D857227C75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163450"/>
              </p:ext>
            </p:extLst>
          </p:nvPr>
        </p:nvGraphicFramePr>
        <p:xfrm>
          <a:off x="7057899" y="2276522"/>
          <a:ext cx="5063392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65848">
                  <a:extLst>
                    <a:ext uri="{9D8B030D-6E8A-4147-A177-3AD203B41FA5}">
                      <a16:colId xmlns:a16="http://schemas.microsoft.com/office/drawing/2014/main" val="4083391532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28691003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2672610783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40526304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54235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83789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2946182"/>
                  </a:ext>
                </a:extLst>
              </a:tr>
            </a:tbl>
          </a:graphicData>
        </a:graphic>
      </p:graphicFrame>
      <p:sp>
        <p:nvSpPr>
          <p:cNvPr id="54" name="TextBox 53">
            <a:extLst>
              <a:ext uri="{FF2B5EF4-FFF2-40B4-BE49-F238E27FC236}">
                <a16:creationId xmlns:a16="http://schemas.microsoft.com/office/drawing/2014/main" id="{A67BFE56-4F0B-064F-9771-239071C9F50D}"/>
              </a:ext>
            </a:extLst>
          </p:cNvPr>
          <p:cNvSpPr txBox="1"/>
          <p:nvPr/>
        </p:nvSpPr>
        <p:spPr>
          <a:xfrm>
            <a:off x="8805053" y="1399806"/>
            <a:ext cx="1569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Table of values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59E921FD-C604-0640-8948-5789CF6966B5}"/>
                  </a:ext>
                </a:extLst>
              </p:cNvPr>
              <p:cNvSpPr/>
              <p:nvPr/>
            </p:nvSpPr>
            <p:spPr>
              <a:xfrm>
                <a:off x="6715143" y="2235838"/>
                <a:ext cx="43813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59E921FD-C604-0640-8948-5789CF6966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5143" y="2235838"/>
                <a:ext cx="438132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1A1549DA-98B8-EB48-BBD3-B97EFAF25C58}"/>
                  </a:ext>
                </a:extLst>
              </p:cNvPr>
              <p:cNvSpPr/>
              <p:nvPr/>
            </p:nvSpPr>
            <p:spPr>
              <a:xfrm>
                <a:off x="6709253" y="2631814"/>
                <a:ext cx="4434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1A1549DA-98B8-EB48-BBD3-B97EFAF25C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9253" y="2631814"/>
                <a:ext cx="443455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5B44AA76-E7BF-5744-A6BF-163C62D9AB94}"/>
                  </a:ext>
                </a:extLst>
              </p:cNvPr>
              <p:cNvSpPr/>
              <p:nvPr/>
            </p:nvSpPr>
            <p:spPr>
              <a:xfrm>
                <a:off x="6709253" y="3001146"/>
                <a:ext cx="4434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5B44AA76-E7BF-5744-A6BF-163C62D9AB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9253" y="3001146"/>
                <a:ext cx="443455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Right Arrow 60">
            <a:extLst>
              <a:ext uri="{FF2B5EF4-FFF2-40B4-BE49-F238E27FC236}">
                <a16:creationId xmlns:a16="http://schemas.microsoft.com/office/drawing/2014/main" id="{44335652-9669-F64F-9DA9-4021D5A126DE}"/>
              </a:ext>
            </a:extLst>
          </p:cNvPr>
          <p:cNvSpPr/>
          <p:nvPr/>
        </p:nvSpPr>
        <p:spPr>
          <a:xfrm rot="16200000">
            <a:off x="7314670" y="1921531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BFF29A62-F88F-C34B-A880-AF586EF3C7B9}"/>
                  </a:ext>
                </a:extLst>
              </p:cNvPr>
              <p:cNvSpPr/>
              <p:nvPr/>
            </p:nvSpPr>
            <p:spPr>
              <a:xfrm>
                <a:off x="7631192" y="1866506"/>
                <a:ext cx="46621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BFF29A62-F88F-C34B-A880-AF586EF3C7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1192" y="1866506"/>
                <a:ext cx="466217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Right Arrow 66">
            <a:extLst>
              <a:ext uri="{FF2B5EF4-FFF2-40B4-BE49-F238E27FC236}">
                <a16:creationId xmlns:a16="http://schemas.microsoft.com/office/drawing/2014/main" id="{C8A985AD-ABA2-D245-BEE5-A365EBCE82F6}"/>
              </a:ext>
            </a:extLst>
          </p:cNvPr>
          <p:cNvSpPr/>
          <p:nvPr/>
        </p:nvSpPr>
        <p:spPr>
          <a:xfrm rot="10800000">
            <a:off x="9840230" y="1981038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DA0F4CC3-C73D-F346-A586-E06D2B8F334C}"/>
                  </a:ext>
                </a:extLst>
              </p:cNvPr>
              <p:cNvSpPr/>
              <p:nvPr/>
            </p:nvSpPr>
            <p:spPr>
              <a:xfrm>
                <a:off x="10137565" y="1871978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DA0F4CC3-C73D-F346-A586-E06D2B8F33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37565" y="1871978"/>
                <a:ext cx="473143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Right Arrow 70">
            <a:extLst>
              <a:ext uri="{FF2B5EF4-FFF2-40B4-BE49-F238E27FC236}">
                <a16:creationId xmlns:a16="http://schemas.microsoft.com/office/drawing/2014/main" id="{0241A050-7AB9-804B-AF15-C5E9F8A0BEB3}"/>
              </a:ext>
            </a:extLst>
          </p:cNvPr>
          <p:cNvSpPr/>
          <p:nvPr/>
        </p:nvSpPr>
        <p:spPr>
          <a:xfrm>
            <a:off x="11215144" y="1980245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74B2B57F-738C-244D-803E-2AD32B903C6E}"/>
                  </a:ext>
                </a:extLst>
              </p:cNvPr>
              <p:cNvSpPr/>
              <p:nvPr/>
            </p:nvSpPr>
            <p:spPr>
              <a:xfrm>
                <a:off x="11491434" y="1886848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74B2B57F-738C-244D-803E-2AD32B903C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91434" y="1886848"/>
                <a:ext cx="473143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Right Arrow 72">
            <a:extLst>
              <a:ext uri="{FF2B5EF4-FFF2-40B4-BE49-F238E27FC236}">
                <a16:creationId xmlns:a16="http://schemas.microsoft.com/office/drawing/2014/main" id="{FB2D4AD2-7344-8445-903A-533AF07D7D38}"/>
              </a:ext>
            </a:extLst>
          </p:cNvPr>
          <p:cNvSpPr/>
          <p:nvPr/>
        </p:nvSpPr>
        <p:spPr>
          <a:xfrm rot="5400000">
            <a:off x="8664827" y="1952852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09D98772-1A62-7749-9041-83AE24F54722}"/>
                  </a:ext>
                </a:extLst>
              </p:cNvPr>
              <p:cNvSpPr/>
              <p:nvPr/>
            </p:nvSpPr>
            <p:spPr>
              <a:xfrm>
                <a:off x="8959504" y="1862630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09D98772-1A62-7749-9041-83AE24F547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9504" y="1862630"/>
                <a:ext cx="473143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00" name="Table 99">
            <a:extLst>
              <a:ext uri="{FF2B5EF4-FFF2-40B4-BE49-F238E27FC236}">
                <a16:creationId xmlns:a16="http://schemas.microsoft.com/office/drawing/2014/main" id="{B5A4418F-679E-0F4F-9EAB-F19FF1AF18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0311820"/>
              </p:ext>
            </p:extLst>
          </p:nvPr>
        </p:nvGraphicFramePr>
        <p:xfrm>
          <a:off x="7047506" y="4759406"/>
          <a:ext cx="5063392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65848">
                  <a:extLst>
                    <a:ext uri="{9D8B030D-6E8A-4147-A177-3AD203B41FA5}">
                      <a16:colId xmlns:a16="http://schemas.microsoft.com/office/drawing/2014/main" val="4083391532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28691003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2672610783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40526304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54235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+1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83789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294618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5FB9A7C5-1230-3141-B620-C9A95FB4C853}"/>
                  </a:ext>
                </a:extLst>
              </p:cNvPr>
              <p:cNvSpPr txBox="1"/>
              <p:nvPr/>
            </p:nvSpPr>
            <p:spPr>
              <a:xfrm>
                <a:off x="8794660" y="3882690"/>
                <a:ext cx="229165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Counter Table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5FB9A7C5-1230-3141-B620-C9A95FB4C8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4660" y="3882690"/>
                <a:ext cx="2291653" cy="369332"/>
              </a:xfrm>
              <a:prstGeom prst="rect">
                <a:avLst/>
              </a:prstGeom>
              <a:blipFill>
                <a:blip r:embed="rId11"/>
                <a:stretch>
                  <a:fillRect l="-1648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D79AC000-A28A-6E45-8B82-84D12E9846BC}"/>
                  </a:ext>
                </a:extLst>
              </p:cNvPr>
              <p:cNvSpPr/>
              <p:nvPr/>
            </p:nvSpPr>
            <p:spPr>
              <a:xfrm>
                <a:off x="6566521" y="4718722"/>
                <a:ext cx="43813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D79AC000-A28A-6E45-8B82-84D12E9846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6521" y="4718722"/>
                <a:ext cx="438132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0A1E8149-CA6F-294E-8BA0-F4ADD1458D23}"/>
                  </a:ext>
                </a:extLst>
              </p:cNvPr>
              <p:cNvSpPr/>
              <p:nvPr/>
            </p:nvSpPr>
            <p:spPr>
              <a:xfrm>
                <a:off x="6560631" y="5114698"/>
                <a:ext cx="4434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0A1E8149-CA6F-294E-8BA0-F4ADD1458D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0631" y="5114698"/>
                <a:ext cx="443455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06D6BD10-FE39-B449-A0EC-AE9C1DB45837}"/>
                  </a:ext>
                </a:extLst>
              </p:cNvPr>
              <p:cNvSpPr/>
              <p:nvPr/>
            </p:nvSpPr>
            <p:spPr>
              <a:xfrm>
                <a:off x="6560631" y="5484030"/>
                <a:ext cx="4434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06D6BD10-FE39-B449-A0EC-AE9C1DB458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0631" y="5484030"/>
                <a:ext cx="443455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5" name="Right Arrow 104">
            <a:extLst>
              <a:ext uri="{FF2B5EF4-FFF2-40B4-BE49-F238E27FC236}">
                <a16:creationId xmlns:a16="http://schemas.microsoft.com/office/drawing/2014/main" id="{3A82F55B-A57C-2D49-8201-A76B2F5518FC}"/>
              </a:ext>
            </a:extLst>
          </p:cNvPr>
          <p:cNvSpPr/>
          <p:nvPr/>
        </p:nvSpPr>
        <p:spPr>
          <a:xfrm rot="16200000">
            <a:off x="7304277" y="4404415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BB4A8A57-652D-814C-A3CE-94F1968A3022}"/>
                  </a:ext>
                </a:extLst>
              </p:cNvPr>
              <p:cNvSpPr/>
              <p:nvPr/>
            </p:nvSpPr>
            <p:spPr>
              <a:xfrm>
                <a:off x="7620799" y="4349390"/>
                <a:ext cx="46621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BB4A8A57-652D-814C-A3CE-94F1968A30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799" y="4349390"/>
                <a:ext cx="466217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7" name="Right Arrow 106">
            <a:extLst>
              <a:ext uri="{FF2B5EF4-FFF2-40B4-BE49-F238E27FC236}">
                <a16:creationId xmlns:a16="http://schemas.microsoft.com/office/drawing/2014/main" id="{5573F282-974C-8C4D-BDF2-324395491D75}"/>
              </a:ext>
            </a:extLst>
          </p:cNvPr>
          <p:cNvSpPr/>
          <p:nvPr/>
        </p:nvSpPr>
        <p:spPr>
          <a:xfrm rot="10800000">
            <a:off x="9829837" y="4463922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02B0381B-F09C-F546-B72B-C9F9B07130C6}"/>
                  </a:ext>
                </a:extLst>
              </p:cNvPr>
              <p:cNvSpPr/>
              <p:nvPr/>
            </p:nvSpPr>
            <p:spPr>
              <a:xfrm>
                <a:off x="10127172" y="4354862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02B0381B-F09C-F546-B72B-C9F9B07130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27172" y="4354862"/>
                <a:ext cx="473143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9" name="Right Arrow 108">
            <a:extLst>
              <a:ext uri="{FF2B5EF4-FFF2-40B4-BE49-F238E27FC236}">
                <a16:creationId xmlns:a16="http://schemas.microsoft.com/office/drawing/2014/main" id="{48AFC5B8-CE5B-8440-9318-C4251549CE2C}"/>
              </a:ext>
            </a:extLst>
          </p:cNvPr>
          <p:cNvSpPr/>
          <p:nvPr/>
        </p:nvSpPr>
        <p:spPr>
          <a:xfrm>
            <a:off x="11204751" y="4463129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B31E9720-D0ED-5244-BC79-37DA35C6A1BD}"/>
                  </a:ext>
                </a:extLst>
              </p:cNvPr>
              <p:cNvSpPr/>
              <p:nvPr/>
            </p:nvSpPr>
            <p:spPr>
              <a:xfrm>
                <a:off x="11481041" y="4369732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B31E9720-D0ED-5244-BC79-37DA35C6A1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81041" y="4369732"/>
                <a:ext cx="473143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1" name="Right Arrow 110">
            <a:extLst>
              <a:ext uri="{FF2B5EF4-FFF2-40B4-BE49-F238E27FC236}">
                <a16:creationId xmlns:a16="http://schemas.microsoft.com/office/drawing/2014/main" id="{79B9EC0C-F543-2D41-A6E6-10C6B0BADDE7}"/>
              </a:ext>
            </a:extLst>
          </p:cNvPr>
          <p:cNvSpPr/>
          <p:nvPr/>
        </p:nvSpPr>
        <p:spPr>
          <a:xfrm rot="5400000">
            <a:off x="8654434" y="4435736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5AF707F0-BE82-B646-A50E-F66079042639}"/>
                  </a:ext>
                </a:extLst>
              </p:cNvPr>
              <p:cNvSpPr/>
              <p:nvPr/>
            </p:nvSpPr>
            <p:spPr>
              <a:xfrm>
                <a:off x="8949111" y="4345514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5AF707F0-BE82-B646-A50E-F660790426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9111" y="4345514"/>
                <a:ext cx="473143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Rectangle 74">
            <a:extLst>
              <a:ext uri="{FF2B5EF4-FFF2-40B4-BE49-F238E27FC236}">
                <a16:creationId xmlns:a16="http://schemas.microsoft.com/office/drawing/2014/main" id="{93C5E541-A80F-EF42-9903-1D38701C593C}"/>
              </a:ext>
            </a:extLst>
          </p:cNvPr>
          <p:cNvSpPr/>
          <p:nvPr/>
        </p:nvSpPr>
        <p:spPr>
          <a:xfrm>
            <a:off x="680125" y="4245961"/>
            <a:ext cx="6119911" cy="457200"/>
          </a:xfrm>
          <a:prstGeom prst="rect">
            <a:avLst/>
          </a:prstGeom>
          <a:solidFill>
            <a:srgbClr val="F2F2F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3C6E5E96-DC83-374F-87E3-B92451320316}"/>
                  </a:ext>
                </a:extLst>
              </p:cNvPr>
              <p:cNvSpPr/>
              <p:nvPr/>
            </p:nvSpPr>
            <p:spPr>
              <a:xfrm>
                <a:off x="1761545" y="4271752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3C6E5E96-DC83-374F-87E3-B924513203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1545" y="4271752"/>
                <a:ext cx="422787" cy="405619"/>
              </a:xfrm>
              <a:prstGeom prst="ellipse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Rectangle 76">
            <a:extLst>
              <a:ext uri="{FF2B5EF4-FFF2-40B4-BE49-F238E27FC236}">
                <a16:creationId xmlns:a16="http://schemas.microsoft.com/office/drawing/2014/main" id="{CA9FDDB1-35B1-6A43-AE75-03F0ED8146C4}"/>
              </a:ext>
            </a:extLst>
          </p:cNvPr>
          <p:cNvSpPr/>
          <p:nvPr/>
        </p:nvSpPr>
        <p:spPr>
          <a:xfrm>
            <a:off x="680124" y="3597002"/>
            <a:ext cx="6119912" cy="457200"/>
          </a:xfrm>
          <a:prstGeom prst="rect">
            <a:avLst/>
          </a:prstGeom>
          <a:solidFill>
            <a:schemeClr val="accent2">
              <a:lumMod val="40000"/>
              <a:lumOff val="6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9252D8FD-7E13-E44B-B0DE-2CC742D98F04}"/>
              </a:ext>
            </a:extLst>
          </p:cNvPr>
          <p:cNvSpPr/>
          <p:nvPr/>
        </p:nvSpPr>
        <p:spPr>
          <a:xfrm>
            <a:off x="680123" y="2959086"/>
            <a:ext cx="6119913" cy="457200"/>
          </a:xfrm>
          <a:prstGeom prst="rect">
            <a:avLst/>
          </a:prstGeom>
          <a:solidFill>
            <a:schemeClr val="accent4">
              <a:lumMod val="40000"/>
              <a:lumOff val="6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2C34A271-84BE-5F46-9458-427A5A410F44}"/>
              </a:ext>
            </a:extLst>
          </p:cNvPr>
          <p:cNvSpPr/>
          <p:nvPr/>
        </p:nvSpPr>
        <p:spPr>
          <a:xfrm>
            <a:off x="680122" y="2276522"/>
            <a:ext cx="6119914" cy="457200"/>
          </a:xfrm>
          <a:prstGeom prst="rect">
            <a:avLst/>
          </a:prstGeom>
          <a:solidFill>
            <a:schemeClr val="accent6">
              <a:lumMod val="20000"/>
              <a:lumOff val="8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7" name="Table 116">
                <a:extLst>
                  <a:ext uri="{FF2B5EF4-FFF2-40B4-BE49-F238E27FC236}">
                    <a16:creationId xmlns:a16="http://schemas.microsoft.com/office/drawing/2014/main" id="{ECC919F0-E569-4A41-A593-B12442D3503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74590059"/>
                  </p:ext>
                </p:extLst>
              </p:nvPr>
            </p:nvGraphicFramePr>
            <p:xfrm>
              <a:off x="83134" y="4245961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7" name="Table 116">
                <a:extLst>
                  <a:ext uri="{FF2B5EF4-FFF2-40B4-BE49-F238E27FC236}">
                    <a16:creationId xmlns:a16="http://schemas.microsoft.com/office/drawing/2014/main" id="{ECC919F0-E569-4A41-A593-B12442D3503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74590059"/>
                  </p:ext>
                </p:extLst>
              </p:nvPr>
            </p:nvGraphicFramePr>
            <p:xfrm>
              <a:off x="83134" y="4245961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0"/>
                          <a:stretch>
                            <a:fillRect l="-2703" t="-2703" r="-2703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8" name="Table 117">
                <a:extLst>
                  <a:ext uri="{FF2B5EF4-FFF2-40B4-BE49-F238E27FC236}">
                    <a16:creationId xmlns:a16="http://schemas.microsoft.com/office/drawing/2014/main" id="{C9F139C5-7364-7E49-8A5F-D070AC8F7E7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15769332"/>
                  </p:ext>
                </p:extLst>
              </p:nvPr>
            </p:nvGraphicFramePr>
            <p:xfrm>
              <a:off x="77601" y="3595912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8" name="Table 117">
                <a:extLst>
                  <a:ext uri="{FF2B5EF4-FFF2-40B4-BE49-F238E27FC236}">
                    <a16:creationId xmlns:a16="http://schemas.microsoft.com/office/drawing/2014/main" id="{C9F139C5-7364-7E49-8A5F-D070AC8F7E7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15769332"/>
                  </p:ext>
                </p:extLst>
              </p:nvPr>
            </p:nvGraphicFramePr>
            <p:xfrm>
              <a:off x="77601" y="3595912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1"/>
                          <a:stretch>
                            <a:fillRect l="-2703" t="-2703" r="-2703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0" name="Table 119">
                <a:extLst>
                  <a:ext uri="{FF2B5EF4-FFF2-40B4-BE49-F238E27FC236}">
                    <a16:creationId xmlns:a16="http://schemas.microsoft.com/office/drawing/2014/main" id="{F2371A6D-F9DB-9A48-9EEB-C1A66C684BD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02490482"/>
                  </p:ext>
                </p:extLst>
              </p:nvPr>
            </p:nvGraphicFramePr>
            <p:xfrm>
              <a:off x="71802" y="2985937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0" name="Table 119">
                <a:extLst>
                  <a:ext uri="{FF2B5EF4-FFF2-40B4-BE49-F238E27FC236}">
                    <a16:creationId xmlns:a16="http://schemas.microsoft.com/office/drawing/2014/main" id="{F2371A6D-F9DB-9A48-9EEB-C1A66C684BD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02490482"/>
                  </p:ext>
                </p:extLst>
              </p:nvPr>
            </p:nvGraphicFramePr>
            <p:xfrm>
              <a:off x="71802" y="2985937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2"/>
                          <a:stretch>
                            <a:fillRect l="-2703" t="-2703" r="-2703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1" name="Table 120">
                <a:extLst>
                  <a:ext uri="{FF2B5EF4-FFF2-40B4-BE49-F238E27FC236}">
                    <a16:creationId xmlns:a16="http://schemas.microsoft.com/office/drawing/2014/main" id="{9D4D3B29-7BD5-C34E-ACCF-AD15B8F6E4B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41492184"/>
                  </p:ext>
                </p:extLst>
              </p:nvPr>
            </p:nvGraphicFramePr>
            <p:xfrm>
              <a:off x="97563" y="2278100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1" name="Table 120">
                <a:extLst>
                  <a:ext uri="{FF2B5EF4-FFF2-40B4-BE49-F238E27FC236}">
                    <a16:creationId xmlns:a16="http://schemas.microsoft.com/office/drawing/2014/main" id="{9D4D3B29-7BD5-C34E-ACCF-AD15B8F6E4B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41492184"/>
                  </p:ext>
                </p:extLst>
              </p:nvPr>
            </p:nvGraphicFramePr>
            <p:xfrm>
              <a:off x="97563" y="2278100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3"/>
                          <a:stretch>
                            <a:fillRect l="-2703" t="-2703" r="-5405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756F86A6-C9E5-7F42-A547-FD4442DDA108}"/>
              </a:ext>
            </a:extLst>
          </p:cNvPr>
          <p:cNvCxnSpPr>
            <a:cxnSpLocks/>
            <a:stCxn id="76" idx="7"/>
            <a:endCxn id="126" idx="1"/>
          </p:cNvCxnSpPr>
          <p:nvPr/>
        </p:nvCxnSpPr>
        <p:spPr>
          <a:xfrm flipV="1">
            <a:off x="2122416" y="3833809"/>
            <a:ext cx="502681" cy="497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BB99610F-DA71-1248-AB9C-EDCEFD44CAF4}"/>
                  </a:ext>
                </a:extLst>
              </p:cNvPr>
              <p:cNvSpPr/>
              <p:nvPr/>
            </p:nvSpPr>
            <p:spPr>
              <a:xfrm>
                <a:off x="2181824" y="4010259"/>
                <a:ext cx="4907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BB99610F-DA71-1248-AB9C-EDCEFD44CA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1824" y="4010259"/>
                <a:ext cx="490775" cy="369332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D852631D-648F-1944-9778-10AEE9E5FF9A}"/>
                  </a:ext>
                </a:extLst>
              </p:cNvPr>
              <p:cNvSpPr/>
              <p:nvPr/>
            </p:nvSpPr>
            <p:spPr>
              <a:xfrm>
                <a:off x="2936728" y="3641650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D852631D-648F-1944-9778-10AEE9E5FF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6728" y="3641650"/>
                <a:ext cx="422787" cy="405619"/>
              </a:xfrm>
              <a:prstGeom prst="ellipse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9F7B373A-1611-F446-B9A8-FFE6088BB212}"/>
                  </a:ext>
                </a:extLst>
              </p:cNvPr>
              <p:cNvSpPr/>
              <p:nvPr/>
            </p:nvSpPr>
            <p:spPr>
              <a:xfrm>
                <a:off x="2625097" y="3693086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9F7B373A-1611-F446-B9A8-FFE6088BB2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5097" y="3693086"/>
                <a:ext cx="321042" cy="281445"/>
              </a:xfrm>
              <a:prstGeom prst="rect">
                <a:avLst/>
              </a:prstGeom>
              <a:blipFill>
                <a:blip r:embed="rId26"/>
                <a:stretch>
                  <a:fillRect b="-869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Oval 126">
                <a:extLst>
                  <a:ext uri="{FF2B5EF4-FFF2-40B4-BE49-F238E27FC236}">
                    <a16:creationId xmlns:a16="http://schemas.microsoft.com/office/drawing/2014/main" id="{B9426586-205A-6249-B9F8-42FF2545CD37}"/>
                  </a:ext>
                </a:extLst>
              </p:cNvPr>
              <p:cNvSpPr/>
              <p:nvPr/>
            </p:nvSpPr>
            <p:spPr>
              <a:xfrm>
                <a:off x="4077834" y="3641650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7" name="Oval 126">
                <a:extLst>
                  <a:ext uri="{FF2B5EF4-FFF2-40B4-BE49-F238E27FC236}">
                    <a16:creationId xmlns:a16="http://schemas.microsoft.com/office/drawing/2014/main" id="{B9426586-205A-6249-B9F8-42FF2545CD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7834" y="3641650"/>
                <a:ext cx="422787" cy="405619"/>
              </a:xfrm>
              <a:prstGeom prst="ellipse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Rectangle 127">
                <a:extLst>
                  <a:ext uri="{FF2B5EF4-FFF2-40B4-BE49-F238E27FC236}">
                    <a16:creationId xmlns:a16="http://schemas.microsoft.com/office/drawing/2014/main" id="{13B3E571-2CE2-CF4B-B623-6D635E51852E}"/>
                  </a:ext>
                </a:extLst>
              </p:cNvPr>
              <p:cNvSpPr/>
              <p:nvPr/>
            </p:nvSpPr>
            <p:spPr>
              <a:xfrm>
                <a:off x="3766203" y="3702918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8" name="Rectangle 127">
                <a:extLst>
                  <a:ext uri="{FF2B5EF4-FFF2-40B4-BE49-F238E27FC236}">
                    <a16:creationId xmlns:a16="http://schemas.microsoft.com/office/drawing/2014/main" id="{13B3E571-2CE2-CF4B-B623-6D635E5185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6203" y="3702918"/>
                <a:ext cx="321042" cy="281445"/>
              </a:xfrm>
              <a:prstGeom prst="rect">
                <a:avLst/>
              </a:prstGeom>
              <a:blipFill>
                <a:blip r:embed="rId28"/>
                <a:stretch>
                  <a:fillRect b="-869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39F7A307-7536-6D41-B314-A140A69C2D53}"/>
              </a:ext>
            </a:extLst>
          </p:cNvPr>
          <p:cNvCxnSpPr>
            <a:cxnSpLocks/>
            <a:stCxn id="125" idx="6"/>
            <a:endCxn id="128" idx="1"/>
          </p:cNvCxnSpPr>
          <p:nvPr/>
        </p:nvCxnSpPr>
        <p:spPr>
          <a:xfrm flipV="1">
            <a:off x="3359515" y="3843641"/>
            <a:ext cx="406688" cy="8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40FD8233-567C-B74E-AC2D-EDE81386E459}"/>
                  </a:ext>
                </a:extLst>
              </p:cNvPr>
              <p:cNvSpPr/>
              <p:nvPr/>
            </p:nvSpPr>
            <p:spPr>
              <a:xfrm>
                <a:off x="3320852" y="3511159"/>
                <a:ext cx="4907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40FD8233-567C-B74E-AC2D-EDE81386E4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0852" y="3511159"/>
                <a:ext cx="490775" cy="369332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Oval 131">
                <a:extLst>
                  <a:ext uri="{FF2B5EF4-FFF2-40B4-BE49-F238E27FC236}">
                    <a16:creationId xmlns:a16="http://schemas.microsoft.com/office/drawing/2014/main" id="{DBD199F7-247A-9043-A979-97CF71108973}"/>
                  </a:ext>
                </a:extLst>
              </p:cNvPr>
              <p:cNvSpPr/>
              <p:nvPr/>
            </p:nvSpPr>
            <p:spPr>
              <a:xfrm>
                <a:off x="5107910" y="2996674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2" name="Oval 131">
                <a:extLst>
                  <a:ext uri="{FF2B5EF4-FFF2-40B4-BE49-F238E27FC236}">
                    <a16:creationId xmlns:a16="http://schemas.microsoft.com/office/drawing/2014/main" id="{DBD199F7-247A-9043-A979-97CF711089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7910" y="2996674"/>
                <a:ext cx="422787" cy="405619"/>
              </a:xfrm>
              <a:prstGeom prst="ellipse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Rectangle 132">
                <a:extLst>
                  <a:ext uri="{FF2B5EF4-FFF2-40B4-BE49-F238E27FC236}">
                    <a16:creationId xmlns:a16="http://schemas.microsoft.com/office/drawing/2014/main" id="{0FB1C736-E97D-474E-8F2E-12C3CF24F919}"/>
                  </a:ext>
                </a:extLst>
              </p:cNvPr>
              <p:cNvSpPr/>
              <p:nvPr/>
            </p:nvSpPr>
            <p:spPr>
              <a:xfrm>
                <a:off x="4796279" y="3057942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3" name="Rectangle 132">
                <a:extLst>
                  <a:ext uri="{FF2B5EF4-FFF2-40B4-BE49-F238E27FC236}">
                    <a16:creationId xmlns:a16="http://schemas.microsoft.com/office/drawing/2014/main" id="{0FB1C736-E97D-474E-8F2E-12C3CF24F9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6279" y="3057942"/>
                <a:ext cx="321042" cy="281445"/>
              </a:xfrm>
              <a:prstGeom prst="rect">
                <a:avLst/>
              </a:prstGeom>
              <a:blipFill>
                <a:blip r:embed="rId31"/>
                <a:stretch>
                  <a:fillRect b="-869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136C8F2B-4D43-B940-BDCC-C42FDE8F6FE5}"/>
              </a:ext>
            </a:extLst>
          </p:cNvPr>
          <p:cNvCxnSpPr>
            <a:stCxn id="127" idx="7"/>
            <a:endCxn id="133" idx="1"/>
          </p:cNvCxnSpPr>
          <p:nvPr/>
        </p:nvCxnSpPr>
        <p:spPr>
          <a:xfrm flipV="1">
            <a:off x="4438705" y="3198665"/>
            <a:ext cx="357574" cy="5023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Rectangle 134">
                <a:extLst>
                  <a:ext uri="{FF2B5EF4-FFF2-40B4-BE49-F238E27FC236}">
                    <a16:creationId xmlns:a16="http://schemas.microsoft.com/office/drawing/2014/main" id="{686ED3D6-D019-8F4C-A465-51F72826A34C}"/>
                  </a:ext>
                </a:extLst>
              </p:cNvPr>
              <p:cNvSpPr/>
              <p:nvPr/>
            </p:nvSpPr>
            <p:spPr>
              <a:xfrm>
                <a:off x="4506683" y="3317463"/>
                <a:ext cx="4907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5" name="Rectangle 134">
                <a:extLst>
                  <a:ext uri="{FF2B5EF4-FFF2-40B4-BE49-F238E27FC236}">
                    <a16:creationId xmlns:a16="http://schemas.microsoft.com/office/drawing/2014/main" id="{686ED3D6-D019-8F4C-A465-51F72826A3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6683" y="3317463"/>
                <a:ext cx="490775" cy="369332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Oval 135">
                <a:extLst>
                  <a:ext uri="{FF2B5EF4-FFF2-40B4-BE49-F238E27FC236}">
                    <a16:creationId xmlns:a16="http://schemas.microsoft.com/office/drawing/2014/main" id="{6669977A-2489-4549-BA96-75C558FBCE47}"/>
                  </a:ext>
                </a:extLst>
              </p:cNvPr>
              <p:cNvSpPr/>
              <p:nvPr/>
            </p:nvSpPr>
            <p:spPr>
              <a:xfrm>
                <a:off x="6135380" y="2307736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6" name="Oval 135">
                <a:extLst>
                  <a:ext uri="{FF2B5EF4-FFF2-40B4-BE49-F238E27FC236}">
                    <a16:creationId xmlns:a16="http://schemas.microsoft.com/office/drawing/2014/main" id="{6669977A-2489-4549-BA96-75C558FBCE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5380" y="2307736"/>
                <a:ext cx="422787" cy="405619"/>
              </a:xfrm>
              <a:prstGeom prst="ellipse">
                <a:avLst/>
              </a:prstGeom>
              <a:blipFill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Rectangle 136">
                <a:extLst>
                  <a:ext uri="{FF2B5EF4-FFF2-40B4-BE49-F238E27FC236}">
                    <a16:creationId xmlns:a16="http://schemas.microsoft.com/office/drawing/2014/main" id="{17A30789-74EF-0946-B81A-0E04E148A0EA}"/>
                  </a:ext>
                </a:extLst>
              </p:cNvPr>
              <p:cNvSpPr/>
              <p:nvPr/>
            </p:nvSpPr>
            <p:spPr>
              <a:xfrm>
                <a:off x="5823749" y="2369004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7" name="Rectangle 136">
                <a:extLst>
                  <a:ext uri="{FF2B5EF4-FFF2-40B4-BE49-F238E27FC236}">
                    <a16:creationId xmlns:a16="http://schemas.microsoft.com/office/drawing/2014/main" id="{17A30789-74EF-0946-B81A-0E04E148A0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3749" y="2369004"/>
                <a:ext cx="321042" cy="281445"/>
              </a:xfrm>
              <a:prstGeom prst="rect">
                <a:avLst/>
              </a:prstGeom>
              <a:blipFill>
                <a:blip r:embed="rId34"/>
                <a:stretch>
                  <a:fillRect b="-869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D6C462E6-9E74-C649-AC13-657A5815D7F8}"/>
              </a:ext>
            </a:extLst>
          </p:cNvPr>
          <p:cNvCxnSpPr>
            <a:stCxn id="132" idx="7"/>
            <a:endCxn id="137" idx="1"/>
          </p:cNvCxnSpPr>
          <p:nvPr/>
        </p:nvCxnSpPr>
        <p:spPr>
          <a:xfrm flipV="1">
            <a:off x="5468781" y="2509727"/>
            <a:ext cx="354968" cy="5463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Rectangle 138">
                <a:extLst>
                  <a:ext uri="{FF2B5EF4-FFF2-40B4-BE49-F238E27FC236}">
                    <a16:creationId xmlns:a16="http://schemas.microsoft.com/office/drawing/2014/main" id="{056235BD-FD61-8049-8407-F3E93853C86E}"/>
                  </a:ext>
                </a:extLst>
              </p:cNvPr>
              <p:cNvSpPr/>
              <p:nvPr/>
            </p:nvSpPr>
            <p:spPr>
              <a:xfrm>
                <a:off x="5540884" y="2656217"/>
                <a:ext cx="4907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9" name="Rectangle 138">
                <a:extLst>
                  <a:ext uri="{FF2B5EF4-FFF2-40B4-BE49-F238E27FC236}">
                    <a16:creationId xmlns:a16="http://schemas.microsoft.com/office/drawing/2014/main" id="{056235BD-FD61-8049-8407-F3E93853C8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0884" y="2656217"/>
                <a:ext cx="490775" cy="369332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0" name="Right Arrow 139">
            <a:extLst>
              <a:ext uri="{FF2B5EF4-FFF2-40B4-BE49-F238E27FC236}">
                <a16:creationId xmlns:a16="http://schemas.microsoft.com/office/drawing/2014/main" id="{BEEE6DD8-0EA6-9E4F-A28D-D1FB25BC1E48}"/>
              </a:ext>
            </a:extLst>
          </p:cNvPr>
          <p:cNvSpPr/>
          <p:nvPr/>
        </p:nvSpPr>
        <p:spPr>
          <a:xfrm rot="16200000">
            <a:off x="2440385" y="4108647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2" name="Right Arrow 141">
            <a:extLst>
              <a:ext uri="{FF2B5EF4-FFF2-40B4-BE49-F238E27FC236}">
                <a16:creationId xmlns:a16="http://schemas.microsoft.com/office/drawing/2014/main" id="{99C0AC13-B485-5B49-BB52-DAAFE9815A8D}"/>
              </a:ext>
            </a:extLst>
          </p:cNvPr>
          <p:cNvSpPr/>
          <p:nvPr/>
        </p:nvSpPr>
        <p:spPr>
          <a:xfrm>
            <a:off x="4601112" y="3633923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3" name="Right Arrow 142">
            <a:extLst>
              <a:ext uri="{FF2B5EF4-FFF2-40B4-BE49-F238E27FC236}">
                <a16:creationId xmlns:a16="http://schemas.microsoft.com/office/drawing/2014/main" id="{C380537D-1B46-0742-8FA0-5E1003E987AD}"/>
              </a:ext>
            </a:extLst>
          </p:cNvPr>
          <p:cNvSpPr/>
          <p:nvPr/>
        </p:nvSpPr>
        <p:spPr>
          <a:xfrm rot="5400000">
            <a:off x="5796407" y="2833395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Oval 143">
                <a:extLst>
                  <a:ext uri="{FF2B5EF4-FFF2-40B4-BE49-F238E27FC236}">
                    <a16:creationId xmlns:a16="http://schemas.microsoft.com/office/drawing/2014/main" id="{6AD8E8B0-E1F4-494A-8DB3-5B8BBFF73F79}"/>
                  </a:ext>
                </a:extLst>
              </p:cNvPr>
              <p:cNvSpPr/>
              <p:nvPr/>
            </p:nvSpPr>
            <p:spPr>
              <a:xfrm>
                <a:off x="669868" y="4257577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4" name="Oval 143">
                <a:extLst>
                  <a:ext uri="{FF2B5EF4-FFF2-40B4-BE49-F238E27FC236}">
                    <a16:creationId xmlns:a16="http://schemas.microsoft.com/office/drawing/2014/main" id="{6AD8E8B0-E1F4-494A-8DB3-5B8BBFF73F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868" y="4257577"/>
                <a:ext cx="422787" cy="405619"/>
              </a:xfrm>
              <a:prstGeom prst="ellipse">
                <a:avLst/>
              </a:prstGeom>
              <a:blipFill>
                <a:blip r:embed="rId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Rectangle 144">
                <a:extLst>
                  <a:ext uri="{FF2B5EF4-FFF2-40B4-BE49-F238E27FC236}">
                    <a16:creationId xmlns:a16="http://schemas.microsoft.com/office/drawing/2014/main" id="{6D81AC72-02E9-4741-922F-EEFADF67F4C5}"/>
                  </a:ext>
                </a:extLst>
              </p:cNvPr>
              <p:cNvSpPr/>
              <p:nvPr/>
            </p:nvSpPr>
            <p:spPr>
              <a:xfrm>
                <a:off x="1438894" y="4328338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5" name="Rectangle 144">
                <a:extLst>
                  <a:ext uri="{FF2B5EF4-FFF2-40B4-BE49-F238E27FC236}">
                    <a16:creationId xmlns:a16="http://schemas.microsoft.com/office/drawing/2014/main" id="{6D81AC72-02E9-4741-922F-EEFADF67F4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8894" y="4328338"/>
                <a:ext cx="321042" cy="281445"/>
              </a:xfrm>
              <a:prstGeom prst="rect">
                <a:avLst/>
              </a:prstGeom>
              <a:blipFill>
                <a:blip r:embed="rId37"/>
                <a:stretch>
                  <a:fillRect b="-1304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6ECF3316-84AB-B347-B0DD-333CC0EF0BFC}"/>
              </a:ext>
            </a:extLst>
          </p:cNvPr>
          <p:cNvCxnSpPr>
            <a:stCxn id="144" idx="6"/>
            <a:endCxn id="145" idx="1"/>
          </p:cNvCxnSpPr>
          <p:nvPr/>
        </p:nvCxnSpPr>
        <p:spPr>
          <a:xfrm>
            <a:off x="1092655" y="4460387"/>
            <a:ext cx="346239" cy="86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Rectangle 146">
                <a:extLst>
                  <a:ext uri="{FF2B5EF4-FFF2-40B4-BE49-F238E27FC236}">
                    <a16:creationId xmlns:a16="http://schemas.microsoft.com/office/drawing/2014/main" id="{7807F190-E1AA-494F-AF10-A9AAE26CD76B}"/>
                  </a:ext>
                </a:extLst>
              </p:cNvPr>
              <p:cNvSpPr/>
              <p:nvPr/>
            </p:nvSpPr>
            <p:spPr>
              <a:xfrm>
                <a:off x="1060623" y="4167895"/>
                <a:ext cx="48545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7" name="Rectangle 146">
                <a:extLst>
                  <a:ext uri="{FF2B5EF4-FFF2-40B4-BE49-F238E27FC236}">
                    <a16:creationId xmlns:a16="http://schemas.microsoft.com/office/drawing/2014/main" id="{7807F190-E1AA-494F-AF10-A9AAE26CD7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0623" y="4167895"/>
                <a:ext cx="485454" cy="369332"/>
              </a:xfrm>
              <a:prstGeom prst="rect">
                <a:avLst/>
              </a:prstGeom>
              <a:blipFill>
                <a:blip r:embed="rId3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8" name="Right Arrow 147">
            <a:extLst>
              <a:ext uri="{FF2B5EF4-FFF2-40B4-BE49-F238E27FC236}">
                <a16:creationId xmlns:a16="http://schemas.microsoft.com/office/drawing/2014/main" id="{223EBBA3-E700-4F40-8270-2C0C31411B95}"/>
              </a:ext>
            </a:extLst>
          </p:cNvPr>
          <p:cNvSpPr/>
          <p:nvPr/>
        </p:nvSpPr>
        <p:spPr>
          <a:xfrm rot="10800000">
            <a:off x="1092598" y="4519486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4E3676E8-553C-DE42-8E1F-EEB7C817B141}"/>
              </a:ext>
            </a:extLst>
          </p:cNvPr>
          <p:cNvSpPr txBox="1"/>
          <p:nvPr/>
        </p:nvSpPr>
        <p:spPr>
          <a:xfrm>
            <a:off x="7148818" y="930413"/>
            <a:ext cx="480536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81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AU" b="1" dirty="0"/>
              <a:t>Table start with the values of previous episodes</a:t>
            </a:r>
            <a:endParaRPr lang="en-A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Rectangle 151">
                <a:extLst>
                  <a:ext uri="{FF2B5EF4-FFF2-40B4-BE49-F238E27FC236}">
                    <a16:creationId xmlns:a16="http://schemas.microsoft.com/office/drawing/2014/main" id="{3788043D-CF44-1045-8598-A6600FFBD8B0}"/>
                  </a:ext>
                </a:extLst>
              </p:cNvPr>
              <p:cNvSpPr/>
              <p:nvPr/>
            </p:nvSpPr>
            <p:spPr>
              <a:xfrm>
                <a:off x="4082607" y="2081568"/>
                <a:ext cx="2049992" cy="198345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s-E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s-E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s-E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s-E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s-E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=−1+10=</m:t>
                      </m:r>
                      <m:r>
                        <a:rPr lang="es-E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9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2" name="Rectangle 151">
                <a:extLst>
                  <a:ext uri="{FF2B5EF4-FFF2-40B4-BE49-F238E27FC236}">
                    <a16:creationId xmlns:a16="http://schemas.microsoft.com/office/drawing/2014/main" id="{3788043D-CF44-1045-8598-A6600FFBD8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2607" y="2081568"/>
                <a:ext cx="2049992" cy="1983455"/>
              </a:xfrm>
              <a:prstGeom prst="rect">
                <a:avLst/>
              </a:prstGeom>
              <a:blipFill>
                <a:blip r:embed="rId3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3" name="Right Arrow 152">
            <a:extLst>
              <a:ext uri="{FF2B5EF4-FFF2-40B4-BE49-F238E27FC236}">
                <a16:creationId xmlns:a16="http://schemas.microsoft.com/office/drawing/2014/main" id="{7A0A66D6-39D3-404F-AD1C-928BAF71D916}"/>
              </a:ext>
            </a:extLst>
          </p:cNvPr>
          <p:cNvSpPr/>
          <p:nvPr/>
        </p:nvSpPr>
        <p:spPr>
          <a:xfrm rot="16200000">
            <a:off x="3366474" y="3951011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Rectangle 154">
                <a:extLst>
                  <a:ext uri="{FF2B5EF4-FFF2-40B4-BE49-F238E27FC236}">
                    <a16:creationId xmlns:a16="http://schemas.microsoft.com/office/drawing/2014/main" id="{9B42199A-B252-004C-96ED-7BB018F81BB8}"/>
                  </a:ext>
                </a:extLst>
              </p:cNvPr>
              <p:cNvSpPr/>
              <p:nvPr/>
            </p:nvSpPr>
            <p:spPr>
              <a:xfrm>
                <a:off x="2869333" y="4115254"/>
                <a:ext cx="1016368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600" b="0" i="1" smtClean="0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s-E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s-ES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55" name="Rectangle 154">
                <a:extLst>
                  <a:ext uri="{FF2B5EF4-FFF2-40B4-BE49-F238E27FC236}">
                    <a16:creationId xmlns:a16="http://schemas.microsoft.com/office/drawing/2014/main" id="{9B42199A-B252-004C-96ED-7BB018F81B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9333" y="4115254"/>
                <a:ext cx="1016368" cy="338554"/>
              </a:xfrm>
              <a:prstGeom prst="rect">
                <a:avLst/>
              </a:prstGeom>
              <a:blipFill>
                <a:blip r:embed="rId40"/>
                <a:stretch>
                  <a:fillRect b="-3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6" name="Rectangle 155">
            <a:extLst>
              <a:ext uri="{FF2B5EF4-FFF2-40B4-BE49-F238E27FC236}">
                <a16:creationId xmlns:a16="http://schemas.microsoft.com/office/drawing/2014/main" id="{9377F9A9-9796-8F4F-86E1-ABFF810D8F4E}"/>
              </a:ext>
            </a:extLst>
          </p:cNvPr>
          <p:cNvSpPr/>
          <p:nvPr/>
        </p:nvSpPr>
        <p:spPr>
          <a:xfrm>
            <a:off x="2934241" y="3349007"/>
            <a:ext cx="1148316" cy="1170479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Curved Connector 3">
            <a:extLst>
              <a:ext uri="{FF2B5EF4-FFF2-40B4-BE49-F238E27FC236}">
                <a16:creationId xmlns:a16="http://schemas.microsoft.com/office/drawing/2014/main" id="{017A21A5-C99A-E94A-92FB-3B1A05299112}"/>
              </a:ext>
            </a:extLst>
          </p:cNvPr>
          <p:cNvCxnSpPr>
            <a:cxnSpLocks/>
            <a:stCxn id="156" idx="2"/>
          </p:cNvCxnSpPr>
          <p:nvPr/>
        </p:nvCxnSpPr>
        <p:spPr>
          <a:xfrm rot="5400000" flipH="1" flipV="1">
            <a:off x="4753292" y="1714195"/>
            <a:ext cx="1560398" cy="4050184"/>
          </a:xfrm>
          <a:prstGeom prst="curvedConnector4">
            <a:avLst>
              <a:gd name="adj1" fmla="val -8517"/>
              <a:gd name="adj2" fmla="val 10014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922EA3D-DAF0-6944-BFE5-275E1653E09C}"/>
              </a:ext>
            </a:extLst>
          </p:cNvPr>
          <p:cNvCxnSpPr/>
          <p:nvPr/>
        </p:nvCxnSpPr>
        <p:spPr>
          <a:xfrm flipH="1">
            <a:off x="3508399" y="4530180"/>
            <a:ext cx="7544" cy="395166"/>
          </a:xfrm>
          <a:prstGeom prst="straightConnector1">
            <a:avLst/>
          </a:prstGeom>
          <a:ln>
            <a:solidFill>
              <a:srgbClr val="C0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urved Connector 15">
            <a:extLst>
              <a:ext uri="{FF2B5EF4-FFF2-40B4-BE49-F238E27FC236}">
                <a16:creationId xmlns:a16="http://schemas.microsoft.com/office/drawing/2014/main" id="{C2673D6D-53E3-5C48-A76D-4691158F3120}"/>
              </a:ext>
            </a:extLst>
          </p:cNvPr>
          <p:cNvCxnSpPr>
            <a:cxnSpLocks/>
            <a:stCxn id="156" idx="2"/>
          </p:cNvCxnSpPr>
          <p:nvPr/>
        </p:nvCxnSpPr>
        <p:spPr>
          <a:xfrm rot="16200000" flipH="1">
            <a:off x="5098673" y="2929212"/>
            <a:ext cx="775192" cy="3955740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07A4880F-65B9-0345-8989-1757F7FB6B6D}"/>
                  </a:ext>
                </a:extLst>
              </p:cNvPr>
              <p:cNvSpPr txBox="1"/>
              <p:nvPr/>
            </p:nvSpPr>
            <p:spPr>
              <a:xfrm>
                <a:off x="1594885" y="4925346"/>
                <a:ext cx="4805366" cy="369332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 w="12700">
                <a:solidFill>
                  <a:srgbClr val="C0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Update Rule: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s-E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=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3+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=−1+9=8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07A4880F-65B9-0345-8989-1757F7FB6B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4885" y="4925346"/>
                <a:ext cx="4805366" cy="369332"/>
              </a:xfrm>
              <a:prstGeom prst="rect">
                <a:avLst/>
              </a:prstGeom>
              <a:blipFill>
                <a:blip r:embed="rId41"/>
                <a:stretch>
                  <a:fillRect l="-1053" t="-6452" b="-19355"/>
                </a:stretch>
              </a:blipFill>
              <a:ln w="12700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73652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AACA9F-E1A0-C042-86D0-177DF0891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Monte Carlo Prediction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1D6FE999-C020-B844-A7D5-9D4A158F0D30}"/>
              </a:ext>
            </a:extLst>
          </p:cNvPr>
          <p:cNvSpPr txBox="1"/>
          <p:nvPr/>
        </p:nvSpPr>
        <p:spPr>
          <a:xfrm>
            <a:off x="229880" y="1605528"/>
            <a:ext cx="39566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How do we update the table?</a:t>
            </a:r>
          </a:p>
        </p:txBody>
      </p:sp>
      <p:graphicFrame>
        <p:nvGraphicFramePr>
          <p:cNvPr id="51" name="Table 50">
            <a:extLst>
              <a:ext uri="{FF2B5EF4-FFF2-40B4-BE49-F238E27FC236}">
                <a16:creationId xmlns:a16="http://schemas.microsoft.com/office/drawing/2014/main" id="{01569297-DD99-5F4F-BB78-D857227C758E}"/>
              </a:ext>
            </a:extLst>
          </p:cNvPr>
          <p:cNvGraphicFramePr>
            <a:graphicFrameLocks noGrp="1"/>
          </p:cNvGraphicFramePr>
          <p:nvPr/>
        </p:nvGraphicFramePr>
        <p:xfrm>
          <a:off x="7057899" y="2276522"/>
          <a:ext cx="5063392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65848">
                  <a:extLst>
                    <a:ext uri="{9D8B030D-6E8A-4147-A177-3AD203B41FA5}">
                      <a16:colId xmlns:a16="http://schemas.microsoft.com/office/drawing/2014/main" val="4083391532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28691003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2672610783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40526304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54235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83789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2946182"/>
                  </a:ext>
                </a:extLst>
              </a:tr>
            </a:tbl>
          </a:graphicData>
        </a:graphic>
      </p:graphicFrame>
      <p:sp>
        <p:nvSpPr>
          <p:cNvPr id="54" name="TextBox 53">
            <a:extLst>
              <a:ext uri="{FF2B5EF4-FFF2-40B4-BE49-F238E27FC236}">
                <a16:creationId xmlns:a16="http://schemas.microsoft.com/office/drawing/2014/main" id="{A67BFE56-4F0B-064F-9771-239071C9F50D}"/>
              </a:ext>
            </a:extLst>
          </p:cNvPr>
          <p:cNvSpPr txBox="1"/>
          <p:nvPr/>
        </p:nvSpPr>
        <p:spPr>
          <a:xfrm>
            <a:off x="8805053" y="1399806"/>
            <a:ext cx="1569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Table of values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59E921FD-C604-0640-8948-5789CF6966B5}"/>
                  </a:ext>
                </a:extLst>
              </p:cNvPr>
              <p:cNvSpPr/>
              <p:nvPr/>
            </p:nvSpPr>
            <p:spPr>
              <a:xfrm>
                <a:off x="6715143" y="2235838"/>
                <a:ext cx="43813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59E921FD-C604-0640-8948-5789CF6966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5143" y="2235838"/>
                <a:ext cx="438132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1A1549DA-98B8-EB48-BBD3-B97EFAF25C58}"/>
                  </a:ext>
                </a:extLst>
              </p:cNvPr>
              <p:cNvSpPr/>
              <p:nvPr/>
            </p:nvSpPr>
            <p:spPr>
              <a:xfrm>
                <a:off x="6709253" y="2631814"/>
                <a:ext cx="4434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1A1549DA-98B8-EB48-BBD3-B97EFAF25C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9253" y="2631814"/>
                <a:ext cx="44345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5B44AA76-E7BF-5744-A6BF-163C62D9AB94}"/>
                  </a:ext>
                </a:extLst>
              </p:cNvPr>
              <p:cNvSpPr/>
              <p:nvPr/>
            </p:nvSpPr>
            <p:spPr>
              <a:xfrm>
                <a:off x="6709253" y="3001146"/>
                <a:ext cx="4434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5B44AA76-E7BF-5744-A6BF-163C62D9AB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9253" y="3001146"/>
                <a:ext cx="443455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Right Arrow 60">
            <a:extLst>
              <a:ext uri="{FF2B5EF4-FFF2-40B4-BE49-F238E27FC236}">
                <a16:creationId xmlns:a16="http://schemas.microsoft.com/office/drawing/2014/main" id="{44335652-9669-F64F-9DA9-4021D5A126DE}"/>
              </a:ext>
            </a:extLst>
          </p:cNvPr>
          <p:cNvSpPr/>
          <p:nvPr/>
        </p:nvSpPr>
        <p:spPr>
          <a:xfrm rot="16200000">
            <a:off x="7314670" y="1921531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BFF29A62-F88F-C34B-A880-AF586EF3C7B9}"/>
                  </a:ext>
                </a:extLst>
              </p:cNvPr>
              <p:cNvSpPr/>
              <p:nvPr/>
            </p:nvSpPr>
            <p:spPr>
              <a:xfrm>
                <a:off x="7631192" y="1866506"/>
                <a:ext cx="46621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BFF29A62-F88F-C34B-A880-AF586EF3C7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1192" y="1866506"/>
                <a:ext cx="466217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Right Arrow 66">
            <a:extLst>
              <a:ext uri="{FF2B5EF4-FFF2-40B4-BE49-F238E27FC236}">
                <a16:creationId xmlns:a16="http://schemas.microsoft.com/office/drawing/2014/main" id="{C8A985AD-ABA2-D245-BEE5-A365EBCE82F6}"/>
              </a:ext>
            </a:extLst>
          </p:cNvPr>
          <p:cNvSpPr/>
          <p:nvPr/>
        </p:nvSpPr>
        <p:spPr>
          <a:xfrm rot="10800000">
            <a:off x="9840230" y="1981038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DA0F4CC3-C73D-F346-A586-E06D2B8F334C}"/>
                  </a:ext>
                </a:extLst>
              </p:cNvPr>
              <p:cNvSpPr/>
              <p:nvPr/>
            </p:nvSpPr>
            <p:spPr>
              <a:xfrm>
                <a:off x="10137565" y="1871978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DA0F4CC3-C73D-F346-A586-E06D2B8F33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37565" y="1871978"/>
                <a:ext cx="473143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Right Arrow 70">
            <a:extLst>
              <a:ext uri="{FF2B5EF4-FFF2-40B4-BE49-F238E27FC236}">
                <a16:creationId xmlns:a16="http://schemas.microsoft.com/office/drawing/2014/main" id="{0241A050-7AB9-804B-AF15-C5E9F8A0BEB3}"/>
              </a:ext>
            </a:extLst>
          </p:cNvPr>
          <p:cNvSpPr/>
          <p:nvPr/>
        </p:nvSpPr>
        <p:spPr>
          <a:xfrm>
            <a:off x="11215144" y="1980245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74B2B57F-738C-244D-803E-2AD32B903C6E}"/>
                  </a:ext>
                </a:extLst>
              </p:cNvPr>
              <p:cNvSpPr/>
              <p:nvPr/>
            </p:nvSpPr>
            <p:spPr>
              <a:xfrm>
                <a:off x="11491434" y="1886848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74B2B57F-738C-244D-803E-2AD32B903C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91434" y="1886848"/>
                <a:ext cx="473143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Right Arrow 72">
            <a:extLst>
              <a:ext uri="{FF2B5EF4-FFF2-40B4-BE49-F238E27FC236}">
                <a16:creationId xmlns:a16="http://schemas.microsoft.com/office/drawing/2014/main" id="{FB2D4AD2-7344-8445-903A-533AF07D7D38}"/>
              </a:ext>
            </a:extLst>
          </p:cNvPr>
          <p:cNvSpPr/>
          <p:nvPr/>
        </p:nvSpPr>
        <p:spPr>
          <a:xfrm rot="5400000">
            <a:off x="8664827" y="1952852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09D98772-1A62-7749-9041-83AE24F54722}"/>
                  </a:ext>
                </a:extLst>
              </p:cNvPr>
              <p:cNvSpPr/>
              <p:nvPr/>
            </p:nvSpPr>
            <p:spPr>
              <a:xfrm>
                <a:off x="8959504" y="1862630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09D98772-1A62-7749-9041-83AE24F547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9504" y="1862630"/>
                <a:ext cx="473143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00" name="Table 99">
            <a:extLst>
              <a:ext uri="{FF2B5EF4-FFF2-40B4-BE49-F238E27FC236}">
                <a16:creationId xmlns:a16="http://schemas.microsoft.com/office/drawing/2014/main" id="{B5A4418F-679E-0F4F-9EAB-F19FF1AF182C}"/>
              </a:ext>
            </a:extLst>
          </p:cNvPr>
          <p:cNvGraphicFramePr>
            <a:graphicFrameLocks noGrp="1"/>
          </p:cNvGraphicFramePr>
          <p:nvPr/>
        </p:nvGraphicFramePr>
        <p:xfrm>
          <a:off x="7047506" y="4759406"/>
          <a:ext cx="5063392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65848">
                  <a:extLst>
                    <a:ext uri="{9D8B030D-6E8A-4147-A177-3AD203B41FA5}">
                      <a16:colId xmlns:a16="http://schemas.microsoft.com/office/drawing/2014/main" val="4083391532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28691003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2672610783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40526304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54235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+1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83789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294618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5FB9A7C5-1230-3141-B620-C9A95FB4C853}"/>
                  </a:ext>
                </a:extLst>
              </p:cNvPr>
              <p:cNvSpPr txBox="1"/>
              <p:nvPr/>
            </p:nvSpPr>
            <p:spPr>
              <a:xfrm>
                <a:off x="8794660" y="3882690"/>
                <a:ext cx="229165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Counter Table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5FB9A7C5-1230-3141-B620-C9A95FB4C8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4660" y="3882690"/>
                <a:ext cx="2291653" cy="369332"/>
              </a:xfrm>
              <a:prstGeom prst="rect">
                <a:avLst/>
              </a:prstGeom>
              <a:blipFill>
                <a:blip r:embed="rId10"/>
                <a:stretch>
                  <a:fillRect l="-1648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D79AC000-A28A-6E45-8B82-84D12E9846BC}"/>
                  </a:ext>
                </a:extLst>
              </p:cNvPr>
              <p:cNvSpPr/>
              <p:nvPr/>
            </p:nvSpPr>
            <p:spPr>
              <a:xfrm>
                <a:off x="6566521" y="4718722"/>
                <a:ext cx="43813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D79AC000-A28A-6E45-8B82-84D12E9846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6521" y="4718722"/>
                <a:ext cx="438132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0A1E8149-CA6F-294E-8BA0-F4ADD1458D23}"/>
                  </a:ext>
                </a:extLst>
              </p:cNvPr>
              <p:cNvSpPr/>
              <p:nvPr/>
            </p:nvSpPr>
            <p:spPr>
              <a:xfrm>
                <a:off x="6560631" y="5114698"/>
                <a:ext cx="4434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0A1E8149-CA6F-294E-8BA0-F4ADD1458D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0631" y="5114698"/>
                <a:ext cx="443455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06D6BD10-FE39-B449-A0EC-AE9C1DB45837}"/>
                  </a:ext>
                </a:extLst>
              </p:cNvPr>
              <p:cNvSpPr/>
              <p:nvPr/>
            </p:nvSpPr>
            <p:spPr>
              <a:xfrm>
                <a:off x="6560631" y="5484030"/>
                <a:ext cx="4434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06D6BD10-FE39-B449-A0EC-AE9C1DB458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0631" y="5484030"/>
                <a:ext cx="443455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5" name="Right Arrow 104">
            <a:extLst>
              <a:ext uri="{FF2B5EF4-FFF2-40B4-BE49-F238E27FC236}">
                <a16:creationId xmlns:a16="http://schemas.microsoft.com/office/drawing/2014/main" id="{3A82F55B-A57C-2D49-8201-A76B2F5518FC}"/>
              </a:ext>
            </a:extLst>
          </p:cNvPr>
          <p:cNvSpPr/>
          <p:nvPr/>
        </p:nvSpPr>
        <p:spPr>
          <a:xfrm rot="16200000">
            <a:off x="7304277" y="4404415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BB4A8A57-652D-814C-A3CE-94F1968A3022}"/>
                  </a:ext>
                </a:extLst>
              </p:cNvPr>
              <p:cNvSpPr/>
              <p:nvPr/>
            </p:nvSpPr>
            <p:spPr>
              <a:xfrm>
                <a:off x="7620799" y="4349390"/>
                <a:ext cx="46621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BB4A8A57-652D-814C-A3CE-94F1968A30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799" y="4349390"/>
                <a:ext cx="466217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7" name="Right Arrow 106">
            <a:extLst>
              <a:ext uri="{FF2B5EF4-FFF2-40B4-BE49-F238E27FC236}">
                <a16:creationId xmlns:a16="http://schemas.microsoft.com/office/drawing/2014/main" id="{5573F282-974C-8C4D-BDF2-324395491D75}"/>
              </a:ext>
            </a:extLst>
          </p:cNvPr>
          <p:cNvSpPr/>
          <p:nvPr/>
        </p:nvSpPr>
        <p:spPr>
          <a:xfrm rot="10800000">
            <a:off x="9829837" y="4463922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02B0381B-F09C-F546-B72B-C9F9B07130C6}"/>
                  </a:ext>
                </a:extLst>
              </p:cNvPr>
              <p:cNvSpPr/>
              <p:nvPr/>
            </p:nvSpPr>
            <p:spPr>
              <a:xfrm>
                <a:off x="10127172" y="4354862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02B0381B-F09C-F546-B72B-C9F9B07130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27172" y="4354862"/>
                <a:ext cx="473143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9" name="Right Arrow 108">
            <a:extLst>
              <a:ext uri="{FF2B5EF4-FFF2-40B4-BE49-F238E27FC236}">
                <a16:creationId xmlns:a16="http://schemas.microsoft.com/office/drawing/2014/main" id="{48AFC5B8-CE5B-8440-9318-C4251549CE2C}"/>
              </a:ext>
            </a:extLst>
          </p:cNvPr>
          <p:cNvSpPr/>
          <p:nvPr/>
        </p:nvSpPr>
        <p:spPr>
          <a:xfrm>
            <a:off x="11204751" y="4463129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B31E9720-D0ED-5244-BC79-37DA35C6A1BD}"/>
                  </a:ext>
                </a:extLst>
              </p:cNvPr>
              <p:cNvSpPr/>
              <p:nvPr/>
            </p:nvSpPr>
            <p:spPr>
              <a:xfrm>
                <a:off x="11481041" y="4369732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B31E9720-D0ED-5244-BC79-37DA35C6A1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81041" y="4369732"/>
                <a:ext cx="473143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1" name="Right Arrow 110">
            <a:extLst>
              <a:ext uri="{FF2B5EF4-FFF2-40B4-BE49-F238E27FC236}">
                <a16:creationId xmlns:a16="http://schemas.microsoft.com/office/drawing/2014/main" id="{79B9EC0C-F543-2D41-A6E6-10C6B0BADDE7}"/>
              </a:ext>
            </a:extLst>
          </p:cNvPr>
          <p:cNvSpPr/>
          <p:nvPr/>
        </p:nvSpPr>
        <p:spPr>
          <a:xfrm rot="5400000">
            <a:off x="8654434" y="4435736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5AF707F0-BE82-B646-A50E-F66079042639}"/>
                  </a:ext>
                </a:extLst>
              </p:cNvPr>
              <p:cNvSpPr/>
              <p:nvPr/>
            </p:nvSpPr>
            <p:spPr>
              <a:xfrm>
                <a:off x="8949111" y="4345514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5AF707F0-BE82-B646-A50E-F660790426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9111" y="4345514"/>
                <a:ext cx="473143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Rectangle 74">
            <a:extLst>
              <a:ext uri="{FF2B5EF4-FFF2-40B4-BE49-F238E27FC236}">
                <a16:creationId xmlns:a16="http://schemas.microsoft.com/office/drawing/2014/main" id="{93C5E541-A80F-EF42-9903-1D38701C593C}"/>
              </a:ext>
            </a:extLst>
          </p:cNvPr>
          <p:cNvSpPr/>
          <p:nvPr/>
        </p:nvSpPr>
        <p:spPr>
          <a:xfrm>
            <a:off x="680125" y="4245961"/>
            <a:ext cx="6119911" cy="457200"/>
          </a:xfrm>
          <a:prstGeom prst="rect">
            <a:avLst/>
          </a:prstGeom>
          <a:solidFill>
            <a:srgbClr val="F2F2F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3C6E5E96-DC83-374F-87E3-B92451320316}"/>
                  </a:ext>
                </a:extLst>
              </p:cNvPr>
              <p:cNvSpPr/>
              <p:nvPr/>
            </p:nvSpPr>
            <p:spPr>
              <a:xfrm>
                <a:off x="1761545" y="4271752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3C6E5E96-DC83-374F-87E3-B924513203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1545" y="4271752"/>
                <a:ext cx="422787" cy="405619"/>
              </a:xfrm>
              <a:prstGeom prst="ellipse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Rectangle 76">
            <a:extLst>
              <a:ext uri="{FF2B5EF4-FFF2-40B4-BE49-F238E27FC236}">
                <a16:creationId xmlns:a16="http://schemas.microsoft.com/office/drawing/2014/main" id="{CA9FDDB1-35B1-6A43-AE75-03F0ED8146C4}"/>
              </a:ext>
            </a:extLst>
          </p:cNvPr>
          <p:cNvSpPr/>
          <p:nvPr/>
        </p:nvSpPr>
        <p:spPr>
          <a:xfrm>
            <a:off x="680124" y="3597002"/>
            <a:ext cx="6119912" cy="457200"/>
          </a:xfrm>
          <a:prstGeom prst="rect">
            <a:avLst/>
          </a:prstGeom>
          <a:solidFill>
            <a:schemeClr val="accent2">
              <a:lumMod val="40000"/>
              <a:lumOff val="6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9252D8FD-7E13-E44B-B0DE-2CC742D98F04}"/>
              </a:ext>
            </a:extLst>
          </p:cNvPr>
          <p:cNvSpPr/>
          <p:nvPr/>
        </p:nvSpPr>
        <p:spPr>
          <a:xfrm>
            <a:off x="680123" y="2959086"/>
            <a:ext cx="6119913" cy="457200"/>
          </a:xfrm>
          <a:prstGeom prst="rect">
            <a:avLst/>
          </a:prstGeom>
          <a:solidFill>
            <a:schemeClr val="accent4">
              <a:lumMod val="40000"/>
              <a:lumOff val="6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2C34A271-84BE-5F46-9458-427A5A410F44}"/>
              </a:ext>
            </a:extLst>
          </p:cNvPr>
          <p:cNvSpPr/>
          <p:nvPr/>
        </p:nvSpPr>
        <p:spPr>
          <a:xfrm>
            <a:off x="680122" y="2276522"/>
            <a:ext cx="6119914" cy="457200"/>
          </a:xfrm>
          <a:prstGeom prst="rect">
            <a:avLst/>
          </a:prstGeom>
          <a:solidFill>
            <a:schemeClr val="accent6">
              <a:lumMod val="20000"/>
              <a:lumOff val="8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7" name="Table 116">
                <a:extLst>
                  <a:ext uri="{FF2B5EF4-FFF2-40B4-BE49-F238E27FC236}">
                    <a16:creationId xmlns:a16="http://schemas.microsoft.com/office/drawing/2014/main" id="{ECC919F0-E569-4A41-A593-B12442D35035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83134" y="4245961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7" name="Table 116">
                <a:extLst>
                  <a:ext uri="{FF2B5EF4-FFF2-40B4-BE49-F238E27FC236}">
                    <a16:creationId xmlns:a16="http://schemas.microsoft.com/office/drawing/2014/main" id="{ECC919F0-E569-4A41-A593-B12442D35035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83134" y="4245961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19"/>
                          <a:stretch>
                            <a:fillRect l="-2703" t="-2703" r="-2703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8" name="Table 117">
                <a:extLst>
                  <a:ext uri="{FF2B5EF4-FFF2-40B4-BE49-F238E27FC236}">
                    <a16:creationId xmlns:a16="http://schemas.microsoft.com/office/drawing/2014/main" id="{C9F139C5-7364-7E49-8A5F-D070AC8F7E79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7601" y="3595912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8" name="Table 117">
                <a:extLst>
                  <a:ext uri="{FF2B5EF4-FFF2-40B4-BE49-F238E27FC236}">
                    <a16:creationId xmlns:a16="http://schemas.microsoft.com/office/drawing/2014/main" id="{C9F139C5-7364-7E49-8A5F-D070AC8F7E79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7601" y="3595912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0"/>
                          <a:stretch>
                            <a:fillRect l="-2703" t="-2703" r="-2703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0" name="Table 119">
                <a:extLst>
                  <a:ext uri="{FF2B5EF4-FFF2-40B4-BE49-F238E27FC236}">
                    <a16:creationId xmlns:a16="http://schemas.microsoft.com/office/drawing/2014/main" id="{F2371A6D-F9DB-9A48-9EEB-C1A66C684BD7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1802" y="2985937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0" name="Table 119">
                <a:extLst>
                  <a:ext uri="{FF2B5EF4-FFF2-40B4-BE49-F238E27FC236}">
                    <a16:creationId xmlns:a16="http://schemas.microsoft.com/office/drawing/2014/main" id="{F2371A6D-F9DB-9A48-9EEB-C1A66C684BD7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1802" y="2985937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1"/>
                          <a:stretch>
                            <a:fillRect l="-2703" t="-2703" r="-2703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1" name="Table 120">
                <a:extLst>
                  <a:ext uri="{FF2B5EF4-FFF2-40B4-BE49-F238E27FC236}">
                    <a16:creationId xmlns:a16="http://schemas.microsoft.com/office/drawing/2014/main" id="{9D4D3B29-7BD5-C34E-ACCF-AD15B8F6E4B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97563" y="2278100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1" name="Table 120">
                <a:extLst>
                  <a:ext uri="{FF2B5EF4-FFF2-40B4-BE49-F238E27FC236}">
                    <a16:creationId xmlns:a16="http://schemas.microsoft.com/office/drawing/2014/main" id="{9D4D3B29-7BD5-C34E-ACCF-AD15B8F6E4B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97563" y="2278100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2"/>
                          <a:stretch>
                            <a:fillRect l="-2703" t="-2703" r="-5405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756F86A6-C9E5-7F42-A547-FD4442DDA108}"/>
              </a:ext>
            </a:extLst>
          </p:cNvPr>
          <p:cNvCxnSpPr>
            <a:cxnSpLocks/>
            <a:stCxn id="76" idx="7"/>
            <a:endCxn id="126" idx="1"/>
          </p:cNvCxnSpPr>
          <p:nvPr/>
        </p:nvCxnSpPr>
        <p:spPr>
          <a:xfrm flipV="1">
            <a:off x="2122416" y="3833809"/>
            <a:ext cx="502681" cy="497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BB99610F-DA71-1248-AB9C-EDCEFD44CAF4}"/>
                  </a:ext>
                </a:extLst>
              </p:cNvPr>
              <p:cNvSpPr/>
              <p:nvPr/>
            </p:nvSpPr>
            <p:spPr>
              <a:xfrm>
                <a:off x="2181824" y="4010259"/>
                <a:ext cx="4907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BB99610F-DA71-1248-AB9C-EDCEFD44CA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1824" y="4010259"/>
                <a:ext cx="490775" cy="369332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D852631D-648F-1944-9778-10AEE9E5FF9A}"/>
                  </a:ext>
                </a:extLst>
              </p:cNvPr>
              <p:cNvSpPr/>
              <p:nvPr/>
            </p:nvSpPr>
            <p:spPr>
              <a:xfrm>
                <a:off x="2936728" y="3641650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D852631D-648F-1944-9778-10AEE9E5FF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6728" y="3641650"/>
                <a:ext cx="422787" cy="405619"/>
              </a:xfrm>
              <a:prstGeom prst="ellipse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9F7B373A-1611-F446-B9A8-FFE6088BB212}"/>
                  </a:ext>
                </a:extLst>
              </p:cNvPr>
              <p:cNvSpPr/>
              <p:nvPr/>
            </p:nvSpPr>
            <p:spPr>
              <a:xfrm>
                <a:off x="2625097" y="3693086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9F7B373A-1611-F446-B9A8-FFE6088BB2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5097" y="3693086"/>
                <a:ext cx="321042" cy="281445"/>
              </a:xfrm>
              <a:prstGeom prst="rect">
                <a:avLst/>
              </a:prstGeom>
              <a:blipFill>
                <a:blip r:embed="rId25"/>
                <a:stretch>
                  <a:fillRect b="-869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Oval 126">
                <a:extLst>
                  <a:ext uri="{FF2B5EF4-FFF2-40B4-BE49-F238E27FC236}">
                    <a16:creationId xmlns:a16="http://schemas.microsoft.com/office/drawing/2014/main" id="{B9426586-205A-6249-B9F8-42FF2545CD37}"/>
                  </a:ext>
                </a:extLst>
              </p:cNvPr>
              <p:cNvSpPr/>
              <p:nvPr/>
            </p:nvSpPr>
            <p:spPr>
              <a:xfrm>
                <a:off x="4077834" y="3641650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7" name="Oval 126">
                <a:extLst>
                  <a:ext uri="{FF2B5EF4-FFF2-40B4-BE49-F238E27FC236}">
                    <a16:creationId xmlns:a16="http://schemas.microsoft.com/office/drawing/2014/main" id="{B9426586-205A-6249-B9F8-42FF2545CD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7834" y="3641650"/>
                <a:ext cx="422787" cy="405619"/>
              </a:xfrm>
              <a:prstGeom prst="ellipse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Rectangle 127">
                <a:extLst>
                  <a:ext uri="{FF2B5EF4-FFF2-40B4-BE49-F238E27FC236}">
                    <a16:creationId xmlns:a16="http://schemas.microsoft.com/office/drawing/2014/main" id="{13B3E571-2CE2-CF4B-B623-6D635E51852E}"/>
                  </a:ext>
                </a:extLst>
              </p:cNvPr>
              <p:cNvSpPr/>
              <p:nvPr/>
            </p:nvSpPr>
            <p:spPr>
              <a:xfrm>
                <a:off x="3766203" y="3702918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8" name="Rectangle 127">
                <a:extLst>
                  <a:ext uri="{FF2B5EF4-FFF2-40B4-BE49-F238E27FC236}">
                    <a16:creationId xmlns:a16="http://schemas.microsoft.com/office/drawing/2014/main" id="{13B3E571-2CE2-CF4B-B623-6D635E5185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6203" y="3702918"/>
                <a:ext cx="321042" cy="281445"/>
              </a:xfrm>
              <a:prstGeom prst="rect">
                <a:avLst/>
              </a:prstGeom>
              <a:blipFill>
                <a:blip r:embed="rId27"/>
                <a:stretch>
                  <a:fillRect b="-869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39F7A307-7536-6D41-B314-A140A69C2D53}"/>
              </a:ext>
            </a:extLst>
          </p:cNvPr>
          <p:cNvCxnSpPr>
            <a:cxnSpLocks/>
            <a:stCxn id="125" idx="6"/>
            <a:endCxn id="128" idx="1"/>
          </p:cNvCxnSpPr>
          <p:nvPr/>
        </p:nvCxnSpPr>
        <p:spPr>
          <a:xfrm flipV="1">
            <a:off x="3359515" y="3843641"/>
            <a:ext cx="406688" cy="8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40FD8233-567C-B74E-AC2D-EDE81386E459}"/>
                  </a:ext>
                </a:extLst>
              </p:cNvPr>
              <p:cNvSpPr/>
              <p:nvPr/>
            </p:nvSpPr>
            <p:spPr>
              <a:xfrm>
                <a:off x="3320852" y="3511159"/>
                <a:ext cx="4907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40FD8233-567C-B74E-AC2D-EDE81386E4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0852" y="3511159"/>
                <a:ext cx="490775" cy="369332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Oval 131">
                <a:extLst>
                  <a:ext uri="{FF2B5EF4-FFF2-40B4-BE49-F238E27FC236}">
                    <a16:creationId xmlns:a16="http://schemas.microsoft.com/office/drawing/2014/main" id="{DBD199F7-247A-9043-A979-97CF71108973}"/>
                  </a:ext>
                </a:extLst>
              </p:cNvPr>
              <p:cNvSpPr/>
              <p:nvPr/>
            </p:nvSpPr>
            <p:spPr>
              <a:xfrm>
                <a:off x="5107910" y="2996674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2" name="Oval 131">
                <a:extLst>
                  <a:ext uri="{FF2B5EF4-FFF2-40B4-BE49-F238E27FC236}">
                    <a16:creationId xmlns:a16="http://schemas.microsoft.com/office/drawing/2014/main" id="{DBD199F7-247A-9043-A979-97CF711089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7910" y="2996674"/>
                <a:ext cx="422787" cy="405619"/>
              </a:xfrm>
              <a:prstGeom prst="ellipse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Rectangle 132">
                <a:extLst>
                  <a:ext uri="{FF2B5EF4-FFF2-40B4-BE49-F238E27FC236}">
                    <a16:creationId xmlns:a16="http://schemas.microsoft.com/office/drawing/2014/main" id="{0FB1C736-E97D-474E-8F2E-12C3CF24F919}"/>
                  </a:ext>
                </a:extLst>
              </p:cNvPr>
              <p:cNvSpPr/>
              <p:nvPr/>
            </p:nvSpPr>
            <p:spPr>
              <a:xfrm>
                <a:off x="4796279" y="3057942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3" name="Rectangle 132">
                <a:extLst>
                  <a:ext uri="{FF2B5EF4-FFF2-40B4-BE49-F238E27FC236}">
                    <a16:creationId xmlns:a16="http://schemas.microsoft.com/office/drawing/2014/main" id="{0FB1C736-E97D-474E-8F2E-12C3CF24F9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6279" y="3057942"/>
                <a:ext cx="321042" cy="281445"/>
              </a:xfrm>
              <a:prstGeom prst="rect">
                <a:avLst/>
              </a:prstGeom>
              <a:blipFill>
                <a:blip r:embed="rId30"/>
                <a:stretch>
                  <a:fillRect b="-869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136C8F2B-4D43-B940-BDCC-C42FDE8F6FE5}"/>
              </a:ext>
            </a:extLst>
          </p:cNvPr>
          <p:cNvCxnSpPr>
            <a:stCxn id="127" idx="7"/>
            <a:endCxn id="133" idx="1"/>
          </p:cNvCxnSpPr>
          <p:nvPr/>
        </p:nvCxnSpPr>
        <p:spPr>
          <a:xfrm flipV="1">
            <a:off x="4438705" y="3198665"/>
            <a:ext cx="357574" cy="5023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Rectangle 134">
                <a:extLst>
                  <a:ext uri="{FF2B5EF4-FFF2-40B4-BE49-F238E27FC236}">
                    <a16:creationId xmlns:a16="http://schemas.microsoft.com/office/drawing/2014/main" id="{686ED3D6-D019-8F4C-A465-51F72826A34C}"/>
                  </a:ext>
                </a:extLst>
              </p:cNvPr>
              <p:cNvSpPr/>
              <p:nvPr/>
            </p:nvSpPr>
            <p:spPr>
              <a:xfrm>
                <a:off x="4506683" y="3317463"/>
                <a:ext cx="4907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5" name="Rectangle 134">
                <a:extLst>
                  <a:ext uri="{FF2B5EF4-FFF2-40B4-BE49-F238E27FC236}">
                    <a16:creationId xmlns:a16="http://schemas.microsoft.com/office/drawing/2014/main" id="{686ED3D6-D019-8F4C-A465-51F72826A3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6683" y="3317463"/>
                <a:ext cx="490775" cy="369332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Oval 135">
                <a:extLst>
                  <a:ext uri="{FF2B5EF4-FFF2-40B4-BE49-F238E27FC236}">
                    <a16:creationId xmlns:a16="http://schemas.microsoft.com/office/drawing/2014/main" id="{6669977A-2489-4549-BA96-75C558FBCE47}"/>
                  </a:ext>
                </a:extLst>
              </p:cNvPr>
              <p:cNvSpPr/>
              <p:nvPr/>
            </p:nvSpPr>
            <p:spPr>
              <a:xfrm>
                <a:off x="6135380" y="2307736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6" name="Oval 135">
                <a:extLst>
                  <a:ext uri="{FF2B5EF4-FFF2-40B4-BE49-F238E27FC236}">
                    <a16:creationId xmlns:a16="http://schemas.microsoft.com/office/drawing/2014/main" id="{6669977A-2489-4549-BA96-75C558FBCE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5380" y="2307736"/>
                <a:ext cx="422787" cy="405619"/>
              </a:xfrm>
              <a:prstGeom prst="ellipse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Rectangle 136">
                <a:extLst>
                  <a:ext uri="{FF2B5EF4-FFF2-40B4-BE49-F238E27FC236}">
                    <a16:creationId xmlns:a16="http://schemas.microsoft.com/office/drawing/2014/main" id="{17A30789-74EF-0946-B81A-0E04E148A0EA}"/>
                  </a:ext>
                </a:extLst>
              </p:cNvPr>
              <p:cNvSpPr/>
              <p:nvPr/>
            </p:nvSpPr>
            <p:spPr>
              <a:xfrm>
                <a:off x="5823749" y="2369004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7" name="Rectangle 136">
                <a:extLst>
                  <a:ext uri="{FF2B5EF4-FFF2-40B4-BE49-F238E27FC236}">
                    <a16:creationId xmlns:a16="http://schemas.microsoft.com/office/drawing/2014/main" id="{17A30789-74EF-0946-B81A-0E04E148A0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3749" y="2369004"/>
                <a:ext cx="321042" cy="281445"/>
              </a:xfrm>
              <a:prstGeom prst="rect">
                <a:avLst/>
              </a:prstGeom>
              <a:blipFill>
                <a:blip r:embed="rId33"/>
                <a:stretch>
                  <a:fillRect b="-869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D6C462E6-9E74-C649-AC13-657A5815D7F8}"/>
              </a:ext>
            </a:extLst>
          </p:cNvPr>
          <p:cNvCxnSpPr>
            <a:stCxn id="132" idx="7"/>
            <a:endCxn id="137" idx="1"/>
          </p:cNvCxnSpPr>
          <p:nvPr/>
        </p:nvCxnSpPr>
        <p:spPr>
          <a:xfrm flipV="1">
            <a:off x="5468781" y="2509727"/>
            <a:ext cx="354968" cy="5463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Rectangle 138">
                <a:extLst>
                  <a:ext uri="{FF2B5EF4-FFF2-40B4-BE49-F238E27FC236}">
                    <a16:creationId xmlns:a16="http://schemas.microsoft.com/office/drawing/2014/main" id="{056235BD-FD61-8049-8407-F3E93853C86E}"/>
                  </a:ext>
                </a:extLst>
              </p:cNvPr>
              <p:cNvSpPr/>
              <p:nvPr/>
            </p:nvSpPr>
            <p:spPr>
              <a:xfrm>
                <a:off x="5540884" y="2656217"/>
                <a:ext cx="4907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9" name="Rectangle 138">
                <a:extLst>
                  <a:ext uri="{FF2B5EF4-FFF2-40B4-BE49-F238E27FC236}">
                    <a16:creationId xmlns:a16="http://schemas.microsoft.com/office/drawing/2014/main" id="{056235BD-FD61-8049-8407-F3E93853C8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0884" y="2656217"/>
                <a:ext cx="490775" cy="369332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0" name="Right Arrow 139">
            <a:extLst>
              <a:ext uri="{FF2B5EF4-FFF2-40B4-BE49-F238E27FC236}">
                <a16:creationId xmlns:a16="http://schemas.microsoft.com/office/drawing/2014/main" id="{BEEE6DD8-0EA6-9E4F-A28D-D1FB25BC1E48}"/>
              </a:ext>
            </a:extLst>
          </p:cNvPr>
          <p:cNvSpPr/>
          <p:nvPr/>
        </p:nvSpPr>
        <p:spPr>
          <a:xfrm rot="16200000">
            <a:off x="2440385" y="4108647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2" name="Right Arrow 141">
            <a:extLst>
              <a:ext uri="{FF2B5EF4-FFF2-40B4-BE49-F238E27FC236}">
                <a16:creationId xmlns:a16="http://schemas.microsoft.com/office/drawing/2014/main" id="{99C0AC13-B485-5B49-BB52-DAAFE9815A8D}"/>
              </a:ext>
            </a:extLst>
          </p:cNvPr>
          <p:cNvSpPr/>
          <p:nvPr/>
        </p:nvSpPr>
        <p:spPr>
          <a:xfrm>
            <a:off x="4601112" y="3633923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3" name="Right Arrow 142">
            <a:extLst>
              <a:ext uri="{FF2B5EF4-FFF2-40B4-BE49-F238E27FC236}">
                <a16:creationId xmlns:a16="http://schemas.microsoft.com/office/drawing/2014/main" id="{C380537D-1B46-0742-8FA0-5E1003E987AD}"/>
              </a:ext>
            </a:extLst>
          </p:cNvPr>
          <p:cNvSpPr/>
          <p:nvPr/>
        </p:nvSpPr>
        <p:spPr>
          <a:xfrm rot="5400000">
            <a:off x="5796407" y="2833395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Oval 143">
                <a:extLst>
                  <a:ext uri="{FF2B5EF4-FFF2-40B4-BE49-F238E27FC236}">
                    <a16:creationId xmlns:a16="http://schemas.microsoft.com/office/drawing/2014/main" id="{6AD8E8B0-E1F4-494A-8DB3-5B8BBFF73F79}"/>
                  </a:ext>
                </a:extLst>
              </p:cNvPr>
              <p:cNvSpPr/>
              <p:nvPr/>
            </p:nvSpPr>
            <p:spPr>
              <a:xfrm>
                <a:off x="669868" y="4257577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4" name="Oval 143">
                <a:extLst>
                  <a:ext uri="{FF2B5EF4-FFF2-40B4-BE49-F238E27FC236}">
                    <a16:creationId xmlns:a16="http://schemas.microsoft.com/office/drawing/2014/main" id="{6AD8E8B0-E1F4-494A-8DB3-5B8BBFF73F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868" y="4257577"/>
                <a:ext cx="422787" cy="405619"/>
              </a:xfrm>
              <a:prstGeom prst="ellipse">
                <a:avLst/>
              </a:prstGeom>
              <a:blipFill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Rectangle 144">
                <a:extLst>
                  <a:ext uri="{FF2B5EF4-FFF2-40B4-BE49-F238E27FC236}">
                    <a16:creationId xmlns:a16="http://schemas.microsoft.com/office/drawing/2014/main" id="{6D81AC72-02E9-4741-922F-EEFADF67F4C5}"/>
                  </a:ext>
                </a:extLst>
              </p:cNvPr>
              <p:cNvSpPr/>
              <p:nvPr/>
            </p:nvSpPr>
            <p:spPr>
              <a:xfrm>
                <a:off x="1438894" y="4328338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5" name="Rectangle 144">
                <a:extLst>
                  <a:ext uri="{FF2B5EF4-FFF2-40B4-BE49-F238E27FC236}">
                    <a16:creationId xmlns:a16="http://schemas.microsoft.com/office/drawing/2014/main" id="{6D81AC72-02E9-4741-922F-EEFADF67F4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8894" y="4328338"/>
                <a:ext cx="321042" cy="281445"/>
              </a:xfrm>
              <a:prstGeom prst="rect">
                <a:avLst/>
              </a:prstGeom>
              <a:blipFill>
                <a:blip r:embed="rId36"/>
                <a:stretch>
                  <a:fillRect b="-1304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6ECF3316-84AB-B347-B0DD-333CC0EF0BFC}"/>
              </a:ext>
            </a:extLst>
          </p:cNvPr>
          <p:cNvCxnSpPr>
            <a:stCxn id="144" idx="6"/>
            <a:endCxn id="145" idx="1"/>
          </p:cNvCxnSpPr>
          <p:nvPr/>
        </p:nvCxnSpPr>
        <p:spPr>
          <a:xfrm>
            <a:off x="1092655" y="4460387"/>
            <a:ext cx="346239" cy="86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Rectangle 146">
                <a:extLst>
                  <a:ext uri="{FF2B5EF4-FFF2-40B4-BE49-F238E27FC236}">
                    <a16:creationId xmlns:a16="http://schemas.microsoft.com/office/drawing/2014/main" id="{7807F190-E1AA-494F-AF10-A9AAE26CD76B}"/>
                  </a:ext>
                </a:extLst>
              </p:cNvPr>
              <p:cNvSpPr/>
              <p:nvPr/>
            </p:nvSpPr>
            <p:spPr>
              <a:xfrm>
                <a:off x="1060623" y="4167895"/>
                <a:ext cx="48545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7" name="Rectangle 146">
                <a:extLst>
                  <a:ext uri="{FF2B5EF4-FFF2-40B4-BE49-F238E27FC236}">
                    <a16:creationId xmlns:a16="http://schemas.microsoft.com/office/drawing/2014/main" id="{7807F190-E1AA-494F-AF10-A9AAE26CD7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0623" y="4167895"/>
                <a:ext cx="485454" cy="369332"/>
              </a:xfrm>
              <a:prstGeom prst="rect">
                <a:avLst/>
              </a:prstGeom>
              <a:blipFill>
                <a:blip r:embed="rId3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8" name="Right Arrow 147">
            <a:extLst>
              <a:ext uri="{FF2B5EF4-FFF2-40B4-BE49-F238E27FC236}">
                <a16:creationId xmlns:a16="http://schemas.microsoft.com/office/drawing/2014/main" id="{223EBBA3-E700-4F40-8270-2C0C31411B95}"/>
              </a:ext>
            </a:extLst>
          </p:cNvPr>
          <p:cNvSpPr/>
          <p:nvPr/>
        </p:nvSpPr>
        <p:spPr>
          <a:xfrm rot="10800000">
            <a:off x="1092598" y="4519486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4E3676E8-553C-DE42-8E1F-EEB7C817B141}"/>
              </a:ext>
            </a:extLst>
          </p:cNvPr>
          <p:cNvSpPr txBox="1"/>
          <p:nvPr/>
        </p:nvSpPr>
        <p:spPr>
          <a:xfrm>
            <a:off x="7148818" y="930413"/>
            <a:ext cx="480536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81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AU" b="1" dirty="0"/>
              <a:t>Table start with the values of previous episodes</a:t>
            </a:r>
            <a:endParaRPr lang="en-A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Rectangle 151">
                <a:extLst>
                  <a:ext uri="{FF2B5EF4-FFF2-40B4-BE49-F238E27FC236}">
                    <a16:creationId xmlns:a16="http://schemas.microsoft.com/office/drawing/2014/main" id="{3788043D-CF44-1045-8598-A6600FFBD8B0}"/>
                  </a:ext>
                </a:extLst>
              </p:cNvPr>
              <p:cNvSpPr/>
              <p:nvPr/>
            </p:nvSpPr>
            <p:spPr>
              <a:xfrm>
                <a:off x="5103455" y="2081568"/>
                <a:ext cx="1029144" cy="1331759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s-E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s-E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=+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s-E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2" name="Rectangle 151">
                <a:extLst>
                  <a:ext uri="{FF2B5EF4-FFF2-40B4-BE49-F238E27FC236}">
                    <a16:creationId xmlns:a16="http://schemas.microsoft.com/office/drawing/2014/main" id="{3788043D-CF44-1045-8598-A6600FFBD8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3455" y="2081568"/>
                <a:ext cx="1029144" cy="1331759"/>
              </a:xfrm>
              <a:prstGeom prst="rect">
                <a:avLst/>
              </a:prstGeom>
              <a:blipFill>
                <a:blip r:embed="rId3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3" name="Right Arrow 152">
            <a:extLst>
              <a:ext uri="{FF2B5EF4-FFF2-40B4-BE49-F238E27FC236}">
                <a16:creationId xmlns:a16="http://schemas.microsoft.com/office/drawing/2014/main" id="{7A0A66D6-39D3-404F-AD1C-928BAF71D916}"/>
              </a:ext>
            </a:extLst>
          </p:cNvPr>
          <p:cNvSpPr/>
          <p:nvPr/>
        </p:nvSpPr>
        <p:spPr>
          <a:xfrm rot="16200000">
            <a:off x="3366474" y="3951011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Rectangle 154">
                <a:extLst>
                  <a:ext uri="{FF2B5EF4-FFF2-40B4-BE49-F238E27FC236}">
                    <a16:creationId xmlns:a16="http://schemas.microsoft.com/office/drawing/2014/main" id="{9B42199A-B252-004C-96ED-7BB018F81BB8}"/>
                  </a:ext>
                </a:extLst>
              </p:cNvPr>
              <p:cNvSpPr/>
              <p:nvPr/>
            </p:nvSpPr>
            <p:spPr>
              <a:xfrm>
                <a:off x="2869333" y="4115254"/>
                <a:ext cx="1016368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600" b="0" i="1" smtClean="0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s-E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s-ES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55" name="Rectangle 154">
                <a:extLst>
                  <a:ext uri="{FF2B5EF4-FFF2-40B4-BE49-F238E27FC236}">
                    <a16:creationId xmlns:a16="http://schemas.microsoft.com/office/drawing/2014/main" id="{9B42199A-B252-004C-96ED-7BB018F81B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9333" y="4115254"/>
                <a:ext cx="1016368" cy="338554"/>
              </a:xfrm>
              <a:prstGeom prst="rect">
                <a:avLst/>
              </a:prstGeom>
              <a:blipFill>
                <a:blip r:embed="rId39"/>
                <a:stretch>
                  <a:fillRect b="-3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6" name="Rectangle 155">
            <a:extLst>
              <a:ext uri="{FF2B5EF4-FFF2-40B4-BE49-F238E27FC236}">
                <a16:creationId xmlns:a16="http://schemas.microsoft.com/office/drawing/2014/main" id="{9377F9A9-9796-8F4F-86E1-ABFF810D8F4E}"/>
              </a:ext>
            </a:extLst>
          </p:cNvPr>
          <p:cNvSpPr/>
          <p:nvPr/>
        </p:nvSpPr>
        <p:spPr>
          <a:xfrm>
            <a:off x="4096714" y="3052193"/>
            <a:ext cx="1031346" cy="1001429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Curved Connector 3">
            <a:extLst>
              <a:ext uri="{FF2B5EF4-FFF2-40B4-BE49-F238E27FC236}">
                <a16:creationId xmlns:a16="http://schemas.microsoft.com/office/drawing/2014/main" id="{017A21A5-C99A-E94A-92FB-3B1A05299112}"/>
              </a:ext>
            </a:extLst>
          </p:cNvPr>
          <p:cNvCxnSpPr>
            <a:cxnSpLocks/>
            <a:stCxn id="156" idx="2"/>
          </p:cNvCxnSpPr>
          <p:nvPr/>
        </p:nvCxnSpPr>
        <p:spPr>
          <a:xfrm rot="5400000" flipH="1" flipV="1">
            <a:off x="7507681" y="47219"/>
            <a:ext cx="1111108" cy="6901697"/>
          </a:xfrm>
          <a:prstGeom prst="curvedConnector4">
            <a:avLst>
              <a:gd name="adj1" fmla="val 14832"/>
              <a:gd name="adj2" fmla="val 9979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922EA3D-DAF0-6944-BFE5-275E1653E09C}"/>
              </a:ext>
            </a:extLst>
          </p:cNvPr>
          <p:cNvCxnSpPr/>
          <p:nvPr/>
        </p:nvCxnSpPr>
        <p:spPr>
          <a:xfrm flipH="1">
            <a:off x="3508399" y="4520348"/>
            <a:ext cx="7544" cy="395166"/>
          </a:xfrm>
          <a:prstGeom prst="straightConnector1">
            <a:avLst/>
          </a:prstGeom>
          <a:ln>
            <a:solidFill>
              <a:srgbClr val="C0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urved Connector 15">
            <a:extLst>
              <a:ext uri="{FF2B5EF4-FFF2-40B4-BE49-F238E27FC236}">
                <a16:creationId xmlns:a16="http://schemas.microsoft.com/office/drawing/2014/main" id="{C2673D6D-53E3-5C48-A76D-4691158F3120}"/>
              </a:ext>
            </a:extLst>
          </p:cNvPr>
          <p:cNvCxnSpPr>
            <a:cxnSpLocks/>
            <a:stCxn id="156" idx="2"/>
          </p:cNvCxnSpPr>
          <p:nvPr/>
        </p:nvCxnSpPr>
        <p:spPr>
          <a:xfrm rot="16200000" flipH="1">
            <a:off x="7293237" y="1372771"/>
            <a:ext cx="1241056" cy="6602757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07A4880F-65B9-0345-8989-1757F7FB6B6D}"/>
                  </a:ext>
                </a:extLst>
              </p:cNvPr>
              <p:cNvSpPr txBox="1"/>
              <p:nvPr/>
            </p:nvSpPr>
            <p:spPr>
              <a:xfrm>
                <a:off x="1594885" y="4925346"/>
                <a:ext cx="4805366" cy="369332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 w="12700">
                <a:solidFill>
                  <a:srgbClr val="C0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Update Rule: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s-E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=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3+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=−1+9=8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07A4880F-65B9-0345-8989-1757F7FB6B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4885" y="4925346"/>
                <a:ext cx="4805366" cy="369332"/>
              </a:xfrm>
              <a:prstGeom prst="rect">
                <a:avLst/>
              </a:prstGeom>
              <a:blipFill>
                <a:blip r:embed="rId40"/>
                <a:stretch>
                  <a:fillRect l="-1053" t="-6452" b="-19355"/>
                </a:stretch>
              </a:blipFill>
              <a:ln w="12700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5" name="TextBox 84">
            <a:extLst>
              <a:ext uri="{FF2B5EF4-FFF2-40B4-BE49-F238E27FC236}">
                <a16:creationId xmlns:a16="http://schemas.microsoft.com/office/drawing/2014/main" id="{FD8F9E3F-C842-274A-9CB9-895CFA407E34}"/>
              </a:ext>
            </a:extLst>
          </p:cNvPr>
          <p:cNvSpPr txBox="1"/>
          <p:nvPr/>
        </p:nvSpPr>
        <p:spPr>
          <a:xfrm>
            <a:off x="2684299" y="6117700"/>
            <a:ext cx="6985827" cy="5232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81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AU" sz="2800" b="1" dirty="0"/>
              <a:t>WHAT DO WE DO NOW?</a:t>
            </a:r>
            <a:endParaRPr lang="en-AU" sz="2800" dirty="0"/>
          </a:p>
        </p:txBody>
      </p:sp>
    </p:spTree>
    <p:extLst>
      <p:ext uri="{BB962C8B-B14F-4D97-AF65-F5344CB8AC3E}">
        <p14:creationId xmlns:p14="http://schemas.microsoft.com/office/powerpoint/2010/main" val="1340853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" grpId="0" animBg="1"/>
      <p:bldP spid="85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001F85-EC0B-F247-A4B1-7898FB9C19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52854"/>
            <a:ext cx="9144000" cy="4027489"/>
          </a:xfrm>
        </p:spPr>
        <p:txBody>
          <a:bodyPr>
            <a:normAutofit/>
          </a:bodyPr>
          <a:lstStyle/>
          <a:p>
            <a:r>
              <a:rPr lang="en-US" u="sng" dirty="0"/>
              <a:t>Monte Carlo Methods</a:t>
            </a:r>
            <a:br>
              <a:rPr lang="en-US" dirty="0"/>
            </a:br>
            <a:br>
              <a:rPr lang="en-US" dirty="0"/>
            </a:br>
            <a:r>
              <a:rPr lang="en-US" sz="4800" dirty="0"/>
              <a:t>First-Visit</a:t>
            </a:r>
            <a:br>
              <a:rPr lang="en-US" sz="4800" dirty="0"/>
            </a:br>
            <a:r>
              <a:rPr lang="en-US" sz="4800" dirty="0"/>
              <a:t>vs</a:t>
            </a:r>
            <a:br>
              <a:rPr lang="en-US" sz="4800" dirty="0"/>
            </a:br>
            <a:r>
              <a:rPr lang="en-US" sz="4800" dirty="0"/>
              <a:t>Every-Visit</a:t>
            </a:r>
          </a:p>
        </p:txBody>
      </p:sp>
    </p:spTree>
    <p:extLst>
      <p:ext uri="{BB962C8B-B14F-4D97-AF65-F5344CB8AC3E}">
        <p14:creationId xmlns:p14="http://schemas.microsoft.com/office/powerpoint/2010/main" val="21577165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AACA9F-E1A0-C042-86D0-177DF0891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Monte Carlo First Visit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1D6FE999-C020-B844-A7D5-9D4A158F0D30}"/>
              </a:ext>
            </a:extLst>
          </p:cNvPr>
          <p:cNvSpPr txBox="1"/>
          <p:nvPr/>
        </p:nvSpPr>
        <p:spPr>
          <a:xfrm>
            <a:off x="229880" y="1605528"/>
            <a:ext cx="39566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How do we update the table?</a:t>
            </a:r>
          </a:p>
        </p:txBody>
      </p:sp>
      <p:graphicFrame>
        <p:nvGraphicFramePr>
          <p:cNvPr id="51" name="Table 50">
            <a:extLst>
              <a:ext uri="{FF2B5EF4-FFF2-40B4-BE49-F238E27FC236}">
                <a16:creationId xmlns:a16="http://schemas.microsoft.com/office/drawing/2014/main" id="{01569297-DD99-5F4F-BB78-D857227C758E}"/>
              </a:ext>
            </a:extLst>
          </p:cNvPr>
          <p:cNvGraphicFramePr>
            <a:graphicFrameLocks noGrp="1"/>
          </p:cNvGraphicFramePr>
          <p:nvPr/>
        </p:nvGraphicFramePr>
        <p:xfrm>
          <a:off x="7057899" y="2276522"/>
          <a:ext cx="5063392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65848">
                  <a:extLst>
                    <a:ext uri="{9D8B030D-6E8A-4147-A177-3AD203B41FA5}">
                      <a16:colId xmlns:a16="http://schemas.microsoft.com/office/drawing/2014/main" val="4083391532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28691003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2672610783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40526304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54235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83789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2946182"/>
                  </a:ext>
                </a:extLst>
              </a:tr>
            </a:tbl>
          </a:graphicData>
        </a:graphic>
      </p:graphicFrame>
      <p:sp>
        <p:nvSpPr>
          <p:cNvPr id="54" name="TextBox 53">
            <a:extLst>
              <a:ext uri="{FF2B5EF4-FFF2-40B4-BE49-F238E27FC236}">
                <a16:creationId xmlns:a16="http://schemas.microsoft.com/office/drawing/2014/main" id="{A67BFE56-4F0B-064F-9771-239071C9F50D}"/>
              </a:ext>
            </a:extLst>
          </p:cNvPr>
          <p:cNvSpPr txBox="1"/>
          <p:nvPr/>
        </p:nvSpPr>
        <p:spPr>
          <a:xfrm>
            <a:off x="8805053" y="1399806"/>
            <a:ext cx="1569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Table of values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59E921FD-C604-0640-8948-5789CF6966B5}"/>
                  </a:ext>
                </a:extLst>
              </p:cNvPr>
              <p:cNvSpPr/>
              <p:nvPr/>
            </p:nvSpPr>
            <p:spPr>
              <a:xfrm>
                <a:off x="6715143" y="2235838"/>
                <a:ext cx="43813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59E921FD-C604-0640-8948-5789CF6966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5143" y="2235838"/>
                <a:ext cx="438132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1A1549DA-98B8-EB48-BBD3-B97EFAF25C58}"/>
                  </a:ext>
                </a:extLst>
              </p:cNvPr>
              <p:cNvSpPr/>
              <p:nvPr/>
            </p:nvSpPr>
            <p:spPr>
              <a:xfrm>
                <a:off x="6709253" y="2631814"/>
                <a:ext cx="4434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1A1549DA-98B8-EB48-BBD3-B97EFAF25C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9253" y="2631814"/>
                <a:ext cx="44345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5B44AA76-E7BF-5744-A6BF-163C62D9AB94}"/>
                  </a:ext>
                </a:extLst>
              </p:cNvPr>
              <p:cNvSpPr/>
              <p:nvPr/>
            </p:nvSpPr>
            <p:spPr>
              <a:xfrm>
                <a:off x="6709253" y="3001146"/>
                <a:ext cx="4434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5B44AA76-E7BF-5744-A6BF-163C62D9AB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9253" y="3001146"/>
                <a:ext cx="443455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Right Arrow 60">
            <a:extLst>
              <a:ext uri="{FF2B5EF4-FFF2-40B4-BE49-F238E27FC236}">
                <a16:creationId xmlns:a16="http://schemas.microsoft.com/office/drawing/2014/main" id="{44335652-9669-F64F-9DA9-4021D5A126DE}"/>
              </a:ext>
            </a:extLst>
          </p:cNvPr>
          <p:cNvSpPr/>
          <p:nvPr/>
        </p:nvSpPr>
        <p:spPr>
          <a:xfrm rot="16200000">
            <a:off x="7314670" y="1921531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BFF29A62-F88F-C34B-A880-AF586EF3C7B9}"/>
                  </a:ext>
                </a:extLst>
              </p:cNvPr>
              <p:cNvSpPr/>
              <p:nvPr/>
            </p:nvSpPr>
            <p:spPr>
              <a:xfrm>
                <a:off x="7631192" y="1866506"/>
                <a:ext cx="46621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BFF29A62-F88F-C34B-A880-AF586EF3C7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1192" y="1866506"/>
                <a:ext cx="466217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Right Arrow 66">
            <a:extLst>
              <a:ext uri="{FF2B5EF4-FFF2-40B4-BE49-F238E27FC236}">
                <a16:creationId xmlns:a16="http://schemas.microsoft.com/office/drawing/2014/main" id="{C8A985AD-ABA2-D245-BEE5-A365EBCE82F6}"/>
              </a:ext>
            </a:extLst>
          </p:cNvPr>
          <p:cNvSpPr/>
          <p:nvPr/>
        </p:nvSpPr>
        <p:spPr>
          <a:xfrm rot="10800000">
            <a:off x="9840230" y="1981038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DA0F4CC3-C73D-F346-A586-E06D2B8F334C}"/>
                  </a:ext>
                </a:extLst>
              </p:cNvPr>
              <p:cNvSpPr/>
              <p:nvPr/>
            </p:nvSpPr>
            <p:spPr>
              <a:xfrm>
                <a:off x="10137565" y="1871978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DA0F4CC3-C73D-F346-A586-E06D2B8F33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37565" y="1871978"/>
                <a:ext cx="473143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Right Arrow 70">
            <a:extLst>
              <a:ext uri="{FF2B5EF4-FFF2-40B4-BE49-F238E27FC236}">
                <a16:creationId xmlns:a16="http://schemas.microsoft.com/office/drawing/2014/main" id="{0241A050-7AB9-804B-AF15-C5E9F8A0BEB3}"/>
              </a:ext>
            </a:extLst>
          </p:cNvPr>
          <p:cNvSpPr/>
          <p:nvPr/>
        </p:nvSpPr>
        <p:spPr>
          <a:xfrm>
            <a:off x="11215144" y="1980245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74B2B57F-738C-244D-803E-2AD32B903C6E}"/>
                  </a:ext>
                </a:extLst>
              </p:cNvPr>
              <p:cNvSpPr/>
              <p:nvPr/>
            </p:nvSpPr>
            <p:spPr>
              <a:xfrm>
                <a:off x="11491434" y="1886848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74B2B57F-738C-244D-803E-2AD32B903C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91434" y="1886848"/>
                <a:ext cx="473143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Right Arrow 72">
            <a:extLst>
              <a:ext uri="{FF2B5EF4-FFF2-40B4-BE49-F238E27FC236}">
                <a16:creationId xmlns:a16="http://schemas.microsoft.com/office/drawing/2014/main" id="{FB2D4AD2-7344-8445-903A-533AF07D7D38}"/>
              </a:ext>
            </a:extLst>
          </p:cNvPr>
          <p:cNvSpPr/>
          <p:nvPr/>
        </p:nvSpPr>
        <p:spPr>
          <a:xfrm rot="5400000">
            <a:off x="8664827" y="1952852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09D98772-1A62-7749-9041-83AE24F54722}"/>
                  </a:ext>
                </a:extLst>
              </p:cNvPr>
              <p:cNvSpPr/>
              <p:nvPr/>
            </p:nvSpPr>
            <p:spPr>
              <a:xfrm>
                <a:off x="8959504" y="1862630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09D98772-1A62-7749-9041-83AE24F547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9504" y="1862630"/>
                <a:ext cx="473143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00" name="Table 99">
            <a:extLst>
              <a:ext uri="{FF2B5EF4-FFF2-40B4-BE49-F238E27FC236}">
                <a16:creationId xmlns:a16="http://schemas.microsoft.com/office/drawing/2014/main" id="{B5A4418F-679E-0F4F-9EAB-F19FF1AF182C}"/>
              </a:ext>
            </a:extLst>
          </p:cNvPr>
          <p:cNvGraphicFramePr>
            <a:graphicFrameLocks noGrp="1"/>
          </p:cNvGraphicFramePr>
          <p:nvPr/>
        </p:nvGraphicFramePr>
        <p:xfrm>
          <a:off x="7047506" y="4759406"/>
          <a:ext cx="5063392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65848">
                  <a:extLst>
                    <a:ext uri="{9D8B030D-6E8A-4147-A177-3AD203B41FA5}">
                      <a16:colId xmlns:a16="http://schemas.microsoft.com/office/drawing/2014/main" val="4083391532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28691003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2672610783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40526304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54235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+1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83789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294618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5FB9A7C5-1230-3141-B620-C9A95FB4C853}"/>
                  </a:ext>
                </a:extLst>
              </p:cNvPr>
              <p:cNvSpPr txBox="1"/>
              <p:nvPr/>
            </p:nvSpPr>
            <p:spPr>
              <a:xfrm>
                <a:off x="8794660" y="3882690"/>
                <a:ext cx="229165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Counter Table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5FB9A7C5-1230-3141-B620-C9A95FB4C8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4660" y="3882690"/>
                <a:ext cx="2291653" cy="369332"/>
              </a:xfrm>
              <a:prstGeom prst="rect">
                <a:avLst/>
              </a:prstGeom>
              <a:blipFill>
                <a:blip r:embed="rId10"/>
                <a:stretch>
                  <a:fillRect l="-1648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D79AC000-A28A-6E45-8B82-84D12E9846BC}"/>
                  </a:ext>
                </a:extLst>
              </p:cNvPr>
              <p:cNvSpPr/>
              <p:nvPr/>
            </p:nvSpPr>
            <p:spPr>
              <a:xfrm>
                <a:off x="6566521" y="4718722"/>
                <a:ext cx="43813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D79AC000-A28A-6E45-8B82-84D12E9846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6521" y="4718722"/>
                <a:ext cx="438132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0A1E8149-CA6F-294E-8BA0-F4ADD1458D23}"/>
                  </a:ext>
                </a:extLst>
              </p:cNvPr>
              <p:cNvSpPr/>
              <p:nvPr/>
            </p:nvSpPr>
            <p:spPr>
              <a:xfrm>
                <a:off x="6560631" y="5114698"/>
                <a:ext cx="4434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0A1E8149-CA6F-294E-8BA0-F4ADD1458D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0631" y="5114698"/>
                <a:ext cx="443455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06D6BD10-FE39-B449-A0EC-AE9C1DB45837}"/>
                  </a:ext>
                </a:extLst>
              </p:cNvPr>
              <p:cNvSpPr/>
              <p:nvPr/>
            </p:nvSpPr>
            <p:spPr>
              <a:xfrm>
                <a:off x="6560631" y="5484030"/>
                <a:ext cx="4434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06D6BD10-FE39-B449-A0EC-AE9C1DB458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0631" y="5484030"/>
                <a:ext cx="443455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5" name="Right Arrow 104">
            <a:extLst>
              <a:ext uri="{FF2B5EF4-FFF2-40B4-BE49-F238E27FC236}">
                <a16:creationId xmlns:a16="http://schemas.microsoft.com/office/drawing/2014/main" id="{3A82F55B-A57C-2D49-8201-A76B2F5518FC}"/>
              </a:ext>
            </a:extLst>
          </p:cNvPr>
          <p:cNvSpPr/>
          <p:nvPr/>
        </p:nvSpPr>
        <p:spPr>
          <a:xfrm rot="16200000">
            <a:off x="7304277" y="4404415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BB4A8A57-652D-814C-A3CE-94F1968A3022}"/>
                  </a:ext>
                </a:extLst>
              </p:cNvPr>
              <p:cNvSpPr/>
              <p:nvPr/>
            </p:nvSpPr>
            <p:spPr>
              <a:xfrm>
                <a:off x="7620799" y="4349390"/>
                <a:ext cx="46621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BB4A8A57-652D-814C-A3CE-94F1968A30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799" y="4349390"/>
                <a:ext cx="466217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7" name="Right Arrow 106">
            <a:extLst>
              <a:ext uri="{FF2B5EF4-FFF2-40B4-BE49-F238E27FC236}">
                <a16:creationId xmlns:a16="http://schemas.microsoft.com/office/drawing/2014/main" id="{5573F282-974C-8C4D-BDF2-324395491D75}"/>
              </a:ext>
            </a:extLst>
          </p:cNvPr>
          <p:cNvSpPr/>
          <p:nvPr/>
        </p:nvSpPr>
        <p:spPr>
          <a:xfrm rot="10800000">
            <a:off x="9829837" y="4463922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02B0381B-F09C-F546-B72B-C9F9B07130C6}"/>
                  </a:ext>
                </a:extLst>
              </p:cNvPr>
              <p:cNvSpPr/>
              <p:nvPr/>
            </p:nvSpPr>
            <p:spPr>
              <a:xfrm>
                <a:off x="10127172" y="4354862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02B0381B-F09C-F546-B72B-C9F9B07130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27172" y="4354862"/>
                <a:ext cx="473143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9" name="Right Arrow 108">
            <a:extLst>
              <a:ext uri="{FF2B5EF4-FFF2-40B4-BE49-F238E27FC236}">
                <a16:creationId xmlns:a16="http://schemas.microsoft.com/office/drawing/2014/main" id="{48AFC5B8-CE5B-8440-9318-C4251549CE2C}"/>
              </a:ext>
            </a:extLst>
          </p:cNvPr>
          <p:cNvSpPr/>
          <p:nvPr/>
        </p:nvSpPr>
        <p:spPr>
          <a:xfrm>
            <a:off x="11204751" y="4463129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B31E9720-D0ED-5244-BC79-37DA35C6A1BD}"/>
                  </a:ext>
                </a:extLst>
              </p:cNvPr>
              <p:cNvSpPr/>
              <p:nvPr/>
            </p:nvSpPr>
            <p:spPr>
              <a:xfrm>
                <a:off x="11481041" y="4369732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B31E9720-D0ED-5244-BC79-37DA35C6A1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81041" y="4369732"/>
                <a:ext cx="473143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1" name="Right Arrow 110">
            <a:extLst>
              <a:ext uri="{FF2B5EF4-FFF2-40B4-BE49-F238E27FC236}">
                <a16:creationId xmlns:a16="http://schemas.microsoft.com/office/drawing/2014/main" id="{79B9EC0C-F543-2D41-A6E6-10C6B0BADDE7}"/>
              </a:ext>
            </a:extLst>
          </p:cNvPr>
          <p:cNvSpPr/>
          <p:nvPr/>
        </p:nvSpPr>
        <p:spPr>
          <a:xfrm rot="5400000">
            <a:off x="8654434" y="4435736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5AF707F0-BE82-B646-A50E-F66079042639}"/>
                  </a:ext>
                </a:extLst>
              </p:cNvPr>
              <p:cNvSpPr/>
              <p:nvPr/>
            </p:nvSpPr>
            <p:spPr>
              <a:xfrm>
                <a:off x="8949111" y="4345514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5AF707F0-BE82-B646-A50E-F660790426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9111" y="4345514"/>
                <a:ext cx="473143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Rectangle 74">
            <a:extLst>
              <a:ext uri="{FF2B5EF4-FFF2-40B4-BE49-F238E27FC236}">
                <a16:creationId xmlns:a16="http://schemas.microsoft.com/office/drawing/2014/main" id="{93C5E541-A80F-EF42-9903-1D38701C593C}"/>
              </a:ext>
            </a:extLst>
          </p:cNvPr>
          <p:cNvSpPr/>
          <p:nvPr/>
        </p:nvSpPr>
        <p:spPr>
          <a:xfrm>
            <a:off x="680125" y="4245961"/>
            <a:ext cx="6119911" cy="457200"/>
          </a:xfrm>
          <a:prstGeom prst="rect">
            <a:avLst/>
          </a:prstGeom>
          <a:solidFill>
            <a:srgbClr val="F2F2F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3C6E5E96-DC83-374F-87E3-B92451320316}"/>
                  </a:ext>
                </a:extLst>
              </p:cNvPr>
              <p:cNvSpPr/>
              <p:nvPr/>
            </p:nvSpPr>
            <p:spPr>
              <a:xfrm>
                <a:off x="1761545" y="4271752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3C6E5E96-DC83-374F-87E3-B924513203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1545" y="4271752"/>
                <a:ext cx="422787" cy="405619"/>
              </a:xfrm>
              <a:prstGeom prst="ellipse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Rectangle 76">
            <a:extLst>
              <a:ext uri="{FF2B5EF4-FFF2-40B4-BE49-F238E27FC236}">
                <a16:creationId xmlns:a16="http://schemas.microsoft.com/office/drawing/2014/main" id="{CA9FDDB1-35B1-6A43-AE75-03F0ED8146C4}"/>
              </a:ext>
            </a:extLst>
          </p:cNvPr>
          <p:cNvSpPr/>
          <p:nvPr/>
        </p:nvSpPr>
        <p:spPr>
          <a:xfrm>
            <a:off x="680124" y="3597002"/>
            <a:ext cx="6119912" cy="457200"/>
          </a:xfrm>
          <a:prstGeom prst="rect">
            <a:avLst/>
          </a:prstGeom>
          <a:solidFill>
            <a:schemeClr val="accent2">
              <a:lumMod val="40000"/>
              <a:lumOff val="6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9252D8FD-7E13-E44B-B0DE-2CC742D98F04}"/>
              </a:ext>
            </a:extLst>
          </p:cNvPr>
          <p:cNvSpPr/>
          <p:nvPr/>
        </p:nvSpPr>
        <p:spPr>
          <a:xfrm>
            <a:off x="680123" y="2959086"/>
            <a:ext cx="6119913" cy="457200"/>
          </a:xfrm>
          <a:prstGeom prst="rect">
            <a:avLst/>
          </a:prstGeom>
          <a:solidFill>
            <a:schemeClr val="accent4">
              <a:lumMod val="40000"/>
              <a:lumOff val="6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2C34A271-84BE-5F46-9458-427A5A410F44}"/>
              </a:ext>
            </a:extLst>
          </p:cNvPr>
          <p:cNvSpPr/>
          <p:nvPr/>
        </p:nvSpPr>
        <p:spPr>
          <a:xfrm>
            <a:off x="680122" y="2276522"/>
            <a:ext cx="6119914" cy="457200"/>
          </a:xfrm>
          <a:prstGeom prst="rect">
            <a:avLst/>
          </a:prstGeom>
          <a:solidFill>
            <a:schemeClr val="accent6">
              <a:lumMod val="20000"/>
              <a:lumOff val="8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7" name="Table 116">
                <a:extLst>
                  <a:ext uri="{FF2B5EF4-FFF2-40B4-BE49-F238E27FC236}">
                    <a16:creationId xmlns:a16="http://schemas.microsoft.com/office/drawing/2014/main" id="{ECC919F0-E569-4A41-A593-B12442D35035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83134" y="4245961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7" name="Table 116">
                <a:extLst>
                  <a:ext uri="{FF2B5EF4-FFF2-40B4-BE49-F238E27FC236}">
                    <a16:creationId xmlns:a16="http://schemas.microsoft.com/office/drawing/2014/main" id="{ECC919F0-E569-4A41-A593-B12442D35035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83134" y="4245961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19"/>
                          <a:stretch>
                            <a:fillRect l="-2703" t="-2703" r="-2703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8" name="Table 117">
                <a:extLst>
                  <a:ext uri="{FF2B5EF4-FFF2-40B4-BE49-F238E27FC236}">
                    <a16:creationId xmlns:a16="http://schemas.microsoft.com/office/drawing/2014/main" id="{C9F139C5-7364-7E49-8A5F-D070AC8F7E79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7601" y="3595912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8" name="Table 117">
                <a:extLst>
                  <a:ext uri="{FF2B5EF4-FFF2-40B4-BE49-F238E27FC236}">
                    <a16:creationId xmlns:a16="http://schemas.microsoft.com/office/drawing/2014/main" id="{C9F139C5-7364-7E49-8A5F-D070AC8F7E79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7601" y="3595912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0"/>
                          <a:stretch>
                            <a:fillRect l="-2703" t="-2703" r="-2703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0" name="Table 119">
                <a:extLst>
                  <a:ext uri="{FF2B5EF4-FFF2-40B4-BE49-F238E27FC236}">
                    <a16:creationId xmlns:a16="http://schemas.microsoft.com/office/drawing/2014/main" id="{F2371A6D-F9DB-9A48-9EEB-C1A66C684BD7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1802" y="2985937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0" name="Table 119">
                <a:extLst>
                  <a:ext uri="{FF2B5EF4-FFF2-40B4-BE49-F238E27FC236}">
                    <a16:creationId xmlns:a16="http://schemas.microsoft.com/office/drawing/2014/main" id="{F2371A6D-F9DB-9A48-9EEB-C1A66C684BD7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1802" y="2985937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1"/>
                          <a:stretch>
                            <a:fillRect l="-2703" t="-2703" r="-2703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1" name="Table 120">
                <a:extLst>
                  <a:ext uri="{FF2B5EF4-FFF2-40B4-BE49-F238E27FC236}">
                    <a16:creationId xmlns:a16="http://schemas.microsoft.com/office/drawing/2014/main" id="{9D4D3B29-7BD5-C34E-ACCF-AD15B8F6E4B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97563" y="2278100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1" name="Table 120">
                <a:extLst>
                  <a:ext uri="{FF2B5EF4-FFF2-40B4-BE49-F238E27FC236}">
                    <a16:creationId xmlns:a16="http://schemas.microsoft.com/office/drawing/2014/main" id="{9D4D3B29-7BD5-C34E-ACCF-AD15B8F6E4B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97563" y="2278100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2"/>
                          <a:stretch>
                            <a:fillRect l="-2703" t="-2703" r="-5405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756F86A6-C9E5-7F42-A547-FD4442DDA108}"/>
              </a:ext>
            </a:extLst>
          </p:cNvPr>
          <p:cNvCxnSpPr>
            <a:cxnSpLocks/>
            <a:stCxn id="76" idx="7"/>
            <a:endCxn id="126" idx="1"/>
          </p:cNvCxnSpPr>
          <p:nvPr/>
        </p:nvCxnSpPr>
        <p:spPr>
          <a:xfrm flipV="1">
            <a:off x="2122416" y="3833809"/>
            <a:ext cx="502681" cy="497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BB99610F-DA71-1248-AB9C-EDCEFD44CAF4}"/>
                  </a:ext>
                </a:extLst>
              </p:cNvPr>
              <p:cNvSpPr/>
              <p:nvPr/>
            </p:nvSpPr>
            <p:spPr>
              <a:xfrm>
                <a:off x="2181824" y="4010259"/>
                <a:ext cx="4907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BB99610F-DA71-1248-AB9C-EDCEFD44CA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1824" y="4010259"/>
                <a:ext cx="490775" cy="369332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D852631D-648F-1944-9778-10AEE9E5FF9A}"/>
                  </a:ext>
                </a:extLst>
              </p:cNvPr>
              <p:cNvSpPr/>
              <p:nvPr/>
            </p:nvSpPr>
            <p:spPr>
              <a:xfrm>
                <a:off x="2936728" y="3641650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D852631D-648F-1944-9778-10AEE9E5FF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6728" y="3641650"/>
                <a:ext cx="422787" cy="405619"/>
              </a:xfrm>
              <a:prstGeom prst="ellipse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9F7B373A-1611-F446-B9A8-FFE6088BB212}"/>
                  </a:ext>
                </a:extLst>
              </p:cNvPr>
              <p:cNvSpPr/>
              <p:nvPr/>
            </p:nvSpPr>
            <p:spPr>
              <a:xfrm>
                <a:off x="2625097" y="3693086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9F7B373A-1611-F446-B9A8-FFE6088BB2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5097" y="3693086"/>
                <a:ext cx="321042" cy="281445"/>
              </a:xfrm>
              <a:prstGeom prst="rect">
                <a:avLst/>
              </a:prstGeom>
              <a:blipFill>
                <a:blip r:embed="rId25"/>
                <a:stretch>
                  <a:fillRect b="-869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Oval 126">
                <a:extLst>
                  <a:ext uri="{FF2B5EF4-FFF2-40B4-BE49-F238E27FC236}">
                    <a16:creationId xmlns:a16="http://schemas.microsoft.com/office/drawing/2014/main" id="{B9426586-205A-6249-B9F8-42FF2545CD37}"/>
                  </a:ext>
                </a:extLst>
              </p:cNvPr>
              <p:cNvSpPr/>
              <p:nvPr/>
            </p:nvSpPr>
            <p:spPr>
              <a:xfrm>
                <a:off x="4077834" y="3641650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7" name="Oval 126">
                <a:extLst>
                  <a:ext uri="{FF2B5EF4-FFF2-40B4-BE49-F238E27FC236}">
                    <a16:creationId xmlns:a16="http://schemas.microsoft.com/office/drawing/2014/main" id="{B9426586-205A-6249-B9F8-42FF2545CD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7834" y="3641650"/>
                <a:ext cx="422787" cy="405619"/>
              </a:xfrm>
              <a:prstGeom prst="ellipse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Rectangle 127">
                <a:extLst>
                  <a:ext uri="{FF2B5EF4-FFF2-40B4-BE49-F238E27FC236}">
                    <a16:creationId xmlns:a16="http://schemas.microsoft.com/office/drawing/2014/main" id="{13B3E571-2CE2-CF4B-B623-6D635E51852E}"/>
                  </a:ext>
                </a:extLst>
              </p:cNvPr>
              <p:cNvSpPr/>
              <p:nvPr/>
            </p:nvSpPr>
            <p:spPr>
              <a:xfrm>
                <a:off x="3766203" y="3702918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8" name="Rectangle 127">
                <a:extLst>
                  <a:ext uri="{FF2B5EF4-FFF2-40B4-BE49-F238E27FC236}">
                    <a16:creationId xmlns:a16="http://schemas.microsoft.com/office/drawing/2014/main" id="{13B3E571-2CE2-CF4B-B623-6D635E5185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6203" y="3702918"/>
                <a:ext cx="321042" cy="281445"/>
              </a:xfrm>
              <a:prstGeom prst="rect">
                <a:avLst/>
              </a:prstGeom>
              <a:blipFill>
                <a:blip r:embed="rId27"/>
                <a:stretch>
                  <a:fillRect b="-869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39F7A307-7536-6D41-B314-A140A69C2D53}"/>
              </a:ext>
            </a:extLst>
          </p:cNvPr>
          <p:cNvCxnSpPr>
            <a:cxnSpLocks/>
            <a:stCxn id="125" idx="6"/>
            <a:endCxn id="128" idx="1"/>
          </p:cNvCxnSpPr>
          <p:nvPr/>
        </p:nvCxnSpPr>
        <p:spPr>
          <a:xfrm flipV="1">
            <a:off x="3359515" y="3843641"/>
            <a:ext cx="406688" cy="8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40FD8233-567C-B74E-AC2D-EDE81386E459}"/>
                  </a:ext>
                </a:extLst>
              </p:cNvPr>
              <p:cNvSpPr/>
              <p:nvPr/>
            </p:nvSpPr>
            <p:spPr>
              <a:xfrm>
                <a:off x="3320852" y="3511159"/>
                <a:ext cx="4907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40FD8233-567C-B74E-AC2D-EDE81386E4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0852" y="3511159"/>
                <a:ext cx="490775" cy="369332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Oval 131">
                <a:extLst>
                  <a:ext uri="{FF2B5EF4-FFF2-40B4-BE49-F238E27FC236}">
                    <a16:creationId xmlns:a16="http://schemas.microsoft.com/office/drawing/2014/main" id="{DBD199F7-247A-9043-A979-97CF71108973}"/>
                  </a:ext>
                </a:extLst>
              </p:cNvPr>
              <p:cNvSpPr/>
              <p:nvPr/>
            </p:nvSpPr>
            <p:spPr>
              <a:xfrm>
                <a:off x="5107910" y="2996674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2" name="Oval 131">
                <a:extLst>
                  <a:ext uri="{FF2B5EF4-FFF2-40B4-BE49-F238E27FC236}">
                    <a16:creationId xmlns:a16="http://schemas.microsoft.com/office/drawing/2014/main" id="{DBD199F7-247A-9043-A979-97CF711089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7910" y="2996674"/>
                <a:ext cx="422787" cy="405619"/>
              </a:xfrm>
              <a:prstGeom prst="ellipse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Rectangle 132">
                <a:extLst>
                  <a:ext uri="{FF2B5EF4-FFF2-40B4-BE49-F238E27FC236}">
                    <a16:creationId xmlns:a16="http://schemas.microsoft.com/office/drawing/2014/main" id="{0FB1C736-E97D-474E-8F2E-12C3CF24F919}"/>
                  </a:ext>
                </a:extLst>
              </p:cNvPr>
              <p:cNvSpPr/>
              <p:nvPr/>
            </p:nvSpPr>
            <p:spPr>
              <a:xfrm>
                <a:off x="4796279" y="3057942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3" name="Rectangle 132">
                <a:extLst>
                  <a:ext uri="{FF2B5EF4-FFF2-40B4-BE49-F238E27FC236}">
                    <a16:creationId xmlns:a16="http://schemas.microsoft.com/office/drawing/2014/main" id="{0FB1C736-E97D-474E-8F2E-12C3CF24F9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6279" y="3057942"/>
                <a:ext cx="321042" cy="281445"/>
              </a:xfrm>
              <a:prstGeom prst="rect">
                <a:avLst/>
              </a:prstGeom>
              <a:blipFill>
                <a:blip r:embed="rId30"/>
                <a:stretch>
                  <a:fillRect b="-869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136C8F2B-4D43-B940-BDCC-C42FDE8F6FE5}"/>
              </a:ext>
            </a:extLst>
          </p:cNvPr>
          <p:cNvCxnSpPr>
            <a:stCxn id="127" idx="7"/>
            <a:endCxn id="133" idx="1"/>
          </p:cNvCxnSpPr>
          <p:nvPr/>
        </p:nvCxnSpPr>
        <p:spPr>
          <a:xfrm flipV="1">
            <a:off x="4438705" y="3198665"/>
            <a:ext cx="357574" cy="5023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Rectangle 134">
                <a:extLst>
                  <a:ext uri="{FF2B5EF4-FFF2-40B4-BE49-F238E27FC236}">
                    <a16:creationId xmlns:a16="http://schemas.microsoft.com/office/drawing/2014/main" id="{686ED3D6-D019-8F4C-A465-51F72826A34C}"/>
                  </a:ext>
                </a:extLst>
              </p:cNvPr>
              <p:cNvSpPr/>
              <p:nvPr/>
            </p:nvSpPr>
            <p:spPr>
              <a:xfrm>
                <a:off x="4506683" y="3317463"/>
                <a:ext cx="4907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5" name="Rectangle 134">
                <a:extLst>
                  <a:ext uri="{FF2B5EF4-FFF2-40B4-BE49-F238E27FC236}">
                    <a16:creationId xmlns:a16="http://schemas.microsoft.com/office/drawing/2014/main" id="{686ED3D6-D019-8F4C-A465-51F72826A3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6683" y="3317463"/>
                <a:ext cx="490775" cy="369332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Oval 135">
                <a:extLst>
                  <a:ext uri="{FF2B5EF4-FFF2-40B4-BE49-F238E27FC236}">
                    <a16:creationId xmlns:a16="http://schemas.microsoft.com/office/drawing/2014/main" id="{6669977A-2489-4549-BA96-75C558FBCE47}"/>
                  </a:ext>
                </a:extLst>
              </p:cNvPr>
              <p:cNvSpPr/>
              <p:nvPr/>
            </p:nvSpPr>
            <p:spPr>
              <a:xfrm>
                <a:off x="6135380" y="2307736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6" name="Oval 135">
                <a:extLst>
                  <a:ext uri="{FF2B5EF4-FFF2-40B4-BE49-F238E27FC236}">
                    <a16:creationId xmlns:a16="http://schemas.microsoft.com/office/drawing/2014/main" id="{6669977A-2489-4549-BA96-75C558FBCE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5380" y="2307736"/>
                <a:ext cx="422787" cy="405619"/>
              </a:xfrm>
              <a:prstGeom prst="ellipse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Rectangle 136">
                <a:extLst>
                  <a:ext uri="{FF2B5EF4-FFF2-40B4-BE49-F238E27FC236}">
                    <a16:creationId xmlns:a16="http://schemas.microsoft.com/office/drawing/2014/main" id="{17A30789-74EF-0946-B81A-0E04E148A0EA}"/>
                  </a:ext>
                </a:extLst>
              </p:cNvPr>
              <p:cNvSpPr/>
              <p:nvPr/>
            </p:nvSpPr>
            <p:spPr>
              <a:xfrm>
                <a:off x="5823749" y="2369004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7" name="Rectangle 136">
                <a:extLst>
                  <a:ext uri="{FF2B5EF4-FFF2-40B4-BE49-F238E27FC236}">
                    <a16:creationId xmlns:a16="http://schemas.microsoft.com/office/drawing/2014/main" id="{17A30789-74EF-0946-B81A-0E04E148A0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3749" y="2369004"/>
                <a:ext cx="321042" cy="281445"/>
              </a:xfrm>
              <a:prstGeom prst="rect">
                <a:avLst/>
              </a:prstGeom>
              <a:blipFill>
                <a:blip r:embed="rId33"/>
                <a:stretch>
                  <a:fillRect b="-869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D6C462E6-9E74-C649-AC13-657A5815D7F8}"/>
              </a:ext>
            </a:extLst>
          </p:cNvPr>
          <p:cNvCxnSpPr>
            <a:stCxn id="132" idx="7"/>
            <a:endCxn id="137" idx="1"/>
          </p:cNvCxnSpPr>
          <p:nvPr/>
        </p:nvCxnSpPr>
        <p:spPr>
          <a:xfrm flipV="1">
            <a:off x="5468781" y="2509727"/>
            <a:ext cx="354968" cy="5463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Rectangle 138">
                <a:extLst>
                  <a:ext uri="{FF2B5EF4-FFF2-40B4-BE49-F238E27FC236}">
                    <a16:creationId xmlns:a16="http://schemas.microsoft.com/office/drawing/2014/main" id="{056235BD-FD61-8049-8407-F3E93853C86E}"/>
                  </a:ext>
                </a:extLst>
              </p:cNvPr>
              <p:cNvSpPr/>
              <p:nvPr/>
            </p:nvSpPr>
            <p:spPr>
              <a:xfrm>
                <a:off x="5540884" y="2656217"/>
                <a:ext cx="4907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9" name="Rectangle 138">
                <a:extLst>
                  <a:ext uri="{FF2B5EF4-FFF2-40B4-BE49-F238E27FC236}">
                    <a16:creationId xmlns:a16="http://schemas.microsoft.com/office/drawing/2014/main" id="{056235BD-FD61-8049-8407-F3E93853C8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0884" y="2656217"/>
                <a:ext cx="490775" cy="369332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0" name="Right Arrow 139">
            <a:extLst>
              <a:ext uri="{FF2B5EF4-FFF2-40B4-BE49-F238E27FC236}">
                <a16:creationId xmlns:a16="http://schemas.microsoft.com/office/drawing/2014/main" id="{BEEE6DD8-0EA6-9E4F-A28D-D1FB25BC1E48}"/>
              </a:ext>
            </a:extLst>
          </p:cNvPr>
          <p:cNvSpPr/>
          <p:nvPr/>
        </p:nvSpPr>
        <p:spPr>
          <a:xfrm rot="16200000">
            <a:off x="2440385" y="4108647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2" name="Right Arrow 141">
            <a:extLst>
              <a:ext uri="{FF2B5EF4-FFF2-40B4-BE49-F238E27FC236}">
                <a16:creationId xmlns:a16="http://schemas.microsoft.com/office/drawing/2014/main" id="{99C0AC13-B485-5B49-BB52-DAAFE9815A8D}"/>
              </a:ext>
            </a:extLst>
          </p:cNvPr>
          <p:cNvSpPr/>
          <p:nvPr/>
        </p:nvSpPr>
        <p:spPr>
          <a:xfrm>
            <a:off x="4601112" y="3633923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3" name="Right Arrow 142">
            <a:extLst>
              <a:ext uri="{FF2B5EF4-FFF2-40B4-BE49-F238E27FC236}">
                <a16:creationId xmlns:a16="http://schemas.microsoft.com/office/drawing/2014/main" id="{C380537D-1B46-0742-8FA0-5E1003E987AD}"/>
              </a:ext>
            </a:extLst>
          </p:cNvPr>
          <p:cNvSpPr/>
          <p:nvPr/>
        </p:nvSpPr>
        <p:spPr>
          <a:xfrm rot="5400000">
            <a:off x="5796407" y="2833395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Oval 143">
                <a:extLst>
                  <a:ext uri="{FF2B5EF4-FFF2-40B4-BE49-F238E27FC236}">
                    <a16:creationId xmlns:a16="http://schemas.microsoft.com/office/drawing/2014/main" id="{6AD8E8B0-E1F4-494A-8DB3-5B8BBFF73F79}"/>
                  </a:ext>
                </a:extLst>
              </p:cNvPr>
              <p:cNvSpPr/>
              <p:nvPr/>
            </p:nvSpPr>
            <p:spPr>
              <a:xfrm>
                <a:off x="669868" y="4257577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4" name="Oval 143">
                <a:extLst>
                  <a:ext uri="{FF2B5EF4-FFF2-40B4-BE49-F238E27FC236}">
                    <a16:creationId xmlns:a16="http://schemas.microsoft.com/office/drawing/2014/main" id="{6AD8E8B0-E1F4-494A-8DB3-5B8BBFF73F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868" y="4257577"/>
                <a:ext cx="422787" cy="405619"/>
              </a:xfrm>
              <a:prstGeom prst="ellipse">
                <a:avLst/>
              </a:prstGeom>
              <a:blipFill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Rectangle 144">
                <a:extLst>
                  <a:ext uri="{FF2B5EF4-FFF2-40B4-BE49-F238E27FC236}">
                    <a16:creationId xmlns:a16="http://schemas.microsoft.com/office/drawing/2014/main" id="{6D81AC72-02E9-4741-922F-EEFADF67F4C5}"/>
                  </a:ext>
                </a:extLst>
              </p:cNvPr>
              <p:cNvSpPr/>
              <p:nvPr/>
            </p:nvSpPr>
            <p:spPr>
              <a:xfrm>
                <a:off x="1438894" y="4328338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5" name="Rectangle 144">
                <a:extLst>
                  <a:ext uri="{FF2B5EF4-FFF2-40B4-BE49-F238E27FC236}">
                    <a16:creationId xmlns:a16="http://schemas.microsoft.com/office/drawing/2014/main" id="{6D81AC72-02E9-4741-922F-EEFADF67F4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8894" y="4328338"/>
                <a:ext cx="321042" cy="281445"/>
              </a:xfrm>
              <a:prstGeom prst="rect">
                <a:avLst/>
              </a:prstGeom>
              <a:blipFill>
                <a:blip r:embed="rId36"/>
                <a:stretch>
                  <a:fillRect b="-1304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6ECF3316-84AB-B347-B0DD-333CC0EF0BFC}"/>
              </a:ext>
            </a:extLst>
          </p:cNvPr>
          <p:cNvCxnSpPr>
            <a:stCxn id="144" idx="6"/>
            <a:endCxn id="145" idx="1"/>
          </p:cNvCxnSpPr>
          <p:nvPr/>
        </p:nvCxnSpPr>
        <p:spPr>
          <a:xfrm>
            <a:off x="1092655" y="4460387"/>
            <a:ext cx="346239" cy="86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Rectangle 146">
                <a:extLst>
                  <a:ext uri="{FF2B5EF4-FFF2-40B4-BE49-F238E27FC236}">
                    <a16:creationId xmlns:a16="http://schemas.microsoft.com/office/drawing/2014/main" id="{7807F190-E1AA-494F-AF10-A9AAE26CD76B}"/>
                  </a:ext>
                </a:extLst>
              </p:cNvPr>
              <p:cNvSpPr/>
              <p:nvPr/>
            </p:nvSpPr>
            <p:spPr>
              <a:xfrm>
                <a:off x="1060623" y="4167895"/>
                <a:ext cx="48545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7" name="Rectangle 146">
                <a:extLst>
                  <a:ext uri="{FF2B5EF4-FFF2-40B4-BE49-F238E27FC236}">
                    <a16:creationId xmlns:a16="http://schemas.microsoft.com/office/drawing/2014/main" id="{7807F190-E1AA-494F-AF10-A9AAE26CD7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0623" y="4167895"/>
                <a:ext cx="485454" cy="369332"/>
              </a:xfrm>
              <a:prstGeom prst="rect">
                <a:avLst/>
              </a:prstGeom>
              <a:blipFill>
                <a:blip r:embed="rId3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8" name="Right Arrow 147">
            <a:extLst>
              <a:ext uri="{FF2B5EF4-FFF2-40B4-BE49-F238E27FC236}">
                <a16:creationId xmlns:a16="http://schemas.microsoft.com/office/drawing/2014/main" id="{223EBBA3-E700-4F40-8270-2C0C31411B95}"/>
              </a:ext>
            </a:extLst>
          </p:cNvPr>
          <p:cNvSpPr/>
          <p:nvPr/>
        </p:nvSpPr>
        <p:spPr>
          <a:xfrm rot="10800000">
            <a:off x="1092598" y="4519486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4E3676E8-553C-DE42-8E1F-EEB7C817B141}"/>
              </a:ext>
            </a:extLst>
          </p:cNvPr>
          <p:cNvSpPr txBox="1"/>
          <p:nvPr/>
        </p:nvSpPr>
        <p:spPr>
          <a:xfrm>
            <a:off x="7148818" y="930413"/>
            <a:ext cx="480536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81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AU" b="1" dirty="0"/>
              <a:t>Table start with the values of previous episodes</a:t>
            </a:r>
            <a:endParaRPr lang="en-A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Rectangle 151">
                <a:extLst>
                  <a:ext uri="{FF2B5EF4-FFF2-40B4-BE49-F238E27FC236}">
                    <a16:creationId xmlns:a16="http://schemas.microsoft.com/office/drawing/2014/main" id="{3788043D-CF44-1045-8598-A6600FFBD8B0}"/>
                  </a:ext>
                </a:extLst>
              </p:cNvPr>
              <p:cNvSpPr/>
              <p:nvPr/>
            </p:nvSpPr>
            <p:spPr>
              <a:xfrm>
                <a:off x="5103455" y="2081568"/>
                <a:ext cx="1029144" cy="1331759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s-E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s-E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=+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s-E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2" name="Rectangle 151">
                <a:extLst>
                  <a:ext uri="{FF2B5EF4-FFF2-40B4-BE49-F238E27FC236}">
                    <a16:creationId xmlns:a16="http://schemas.microsoft.com/office/drawing/2014/main" id="{3788043D-CF44-1045-8598-A6600FFBD8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3455" y="2081568"/>
                <a:ext cx="1029144" cy="1331759"/>
              </a:xfrm>
              <a:prstGeom prst="rect">
                <a:avLst/>
              </a:prstGeom>
              <a:blipFill>
                <a:blip r:embed="rId3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3" name="Right Arrow 152">
            <a:extLst>
              <a:ext uri="{FF2B5EF4-FFF2-40B4-BE49-F238E27FC236}">
                <a16:creationId xmlns:a16="http://schemas.microsoft.com/office/drawing/2014/main" id="{7A0A66D6-39D3-404F-AD1C-928BAF71D916}"/>
              </a:ext>
            </a:extLst>
          </p:cNvPr>
          <p:cNvSpPr/>
          <p:nvPr/>
        </p:nvSpPr>
        <p:spPr>
          <a:xfrm rot="16200000">
            <a:off x="3366474" y="3951011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6" name="Rectangle 155">
            <a:extLst>
              <a:ext uri="{FF2B5EF4-FFF2-40B4-BE49-F238E27FC236}">
                <a16:creationId xmlns:a16="http://schemas.microsoft.com/office/drawing/2014/main" id="{9377F9A9-9796-8F4F-86E1-ABFF810D8F4E}"/>
              </a:ext>
            </a:extLst>
          </p:cNvPr>
          <p:cNvSpPr/>
          <p:nvPr/>
        </p:nvSpPr>
        <p:spPr>
          <a:xfrm>
            <a:off x="4096714" y="3052193"/>
            <a:ext cx="1031346" cy="1001429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Curved Connector 3">
            <a:extLst>
              <a:ext uri="{FF2B5EF4-FFF2-40B4-BE49-F238E27FC236}">
                <a16:creationId xmlns:a16="http://schemas.microsoft.com/office/drawing/2014/main" id="{017A21A5-C99A-E94A-92FB-3B1A05299112}"/>
              </a:ext>
            </a:extLst>
          </p:cNvPr>
          <p:cNvCxnSpPr>
            <a:cxnSpLocks/>
            <a:stCxn id="156" idx="2"/>
          </p:cNvCxnSpPr>
          <p:nvPr/>
        </p:nvCxnSpPr>
        <p:spPr>
          <a:xfrm rot="5400000" flipH="1" flipV="1">
            <a:off x="7507681" y="47219"/>
            <a:ext cx="1111108" cy="6901697"/>
          </a:xfrm>
          <a:prstGeom prst="curvedConnector4">
            <a:avLst>
              <a:gd name="adj1" fmla="val 14832"/>
              <a:gd name="adj2" fmla="val 9979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urved Connector 15">
            <a:extLst>
              <a:ext uri="{FF2B5EF4-FFF2-40B4-BE49-F238E27FC236}">
                <a16:creationId xmlns:a16="http://schemas.microsoft.com/office/drawing/2014/main" id="{C2673D6D-53E3-5C48-A76D-4691158F3120}"/>
              </a:ext>
            </a:extLst>
          </p:cNvPr>
          <p:cNvCxnSpPr>
            <a:cxnSpLocks/>
            <a:stCxn id="156" idx="2"/>
          </p:cNvCxnSpPr>
          <p:nvPr/>
        </p:nvCxnSpPr>
        <p:spPr>
          <a:xfrm rot="16200000" flipH="1">
            <a:off x="7293237" y="1372771"/>
            <a:ext cx="1241056" cy="6602757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Cross 78">
            <a:extLst>
              <a:ext uri="{FF2B5EF4-FFF2-40B4-BE49-F238E27FC236}">
                <a16:creationId xmlns:a16="http://schemas.microsoft.com/office/drawing/2014/main" id="{431B516E-A32E-8D4F-88B7-2C0720F58975}"/>
              </a:ext>
            </a:extLst>
          </p:cNvPr>
          <p:cNvSpPr/>
          <p:nvPr/>
        </p:nvSpPr>
        <p:spPr>
          <a:xfrm rot="18814226">
            <a:off x="8027986" y="3702402"/>
            <a:ext cx="395418" cy="398414"/>
          </a:xfrm>
          <a:prstGeom prst="plus">
            <a:avLst>
              <a:gd name="adj" fmla="val 44034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Cross 79">
            <a:extLst>
              <a:ext uri="{FF2B5EF4-FFF2-40B4-BE49-F238E27FC236}">
                <a16:creationId xmlns:a16="http://schemas.microsoft.com/office/drawing/2014/main" id="{FC672D2A-8569-B54B-993C-A1DD76ECF831}"/>
              </a:ext>
            </a:extLst>
          </p:cNvPr>
          <p:cNvSpPr/>
          <p:nvPr/>
        </p:nvSpPr>
        <p:spPr>
          <a:xfrm rot="18814226">
            <a:off x="5944495" y="4598630"/>
            <a:ext cx="395418" cy="398414"/>
          </a:xfrm>
          <a:prstGeom prst="plus">
            <a:avLst>
              <a:gd name="adj" fmla="val 44034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0567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0856700-8B87-D54D-A167-85144AAB0F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54041" y="1453485"/>
            <a:ext cx="7083918" cy="435133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6641843-0B19-474B-8A41-46B547578483}"/>
              </a:ext>
            </a:extLst>
          </p:cNvPr>
          <p:cNvSpPr/>
          <p:nvPr/>
        </p:nvSpPr>
        <p:spPr>
          <a:xfrm>
            <a:off x="3530009" y="3742660"/>
            <a:ext cx="5550196" cy="861238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5905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AACA9F-E1A0-C042-86D0-177DF0891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Monte Carlo First Visit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1D6FE999-C020-B844-A7D5-9D4A158F0D30}"/>
              </a:ext>
            </a:extLst>
          </p:cNvPr>
          <p:cNvSpPr txBox="1"/>
          <p:nvPr/>
        </p:nvSpPr>
        <p:spPr>
          <a:xfrm>
            <a:off x="229880" y="1605528"/>
            <a:ext cx="39566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How do we update the table?</a:t>
            </a:r>
          </a:p>
        </p:txBody>
      </p:sp>
      <p:graphicFrame>
        <p:nvGraphicFramePr>
          <p:cNvPr id="51" name="Table 50">
            <a:extLst>
              <a:ext uri="{FF2B5EF4-FFF2-40B4-BE49-F238E27FC236}">
                <a16:creationId xmlns:a16="http://schemas.microsoft.com/office/drawing/2014/main" id="{01569297-DD99-5F4F-BB78-D857227C75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0541703"/>
              </p:ext>
            </p:extLst>
          </p:nvPr>
        </p:nvGraphicFramePr>
        <p:xfrm>
          <a:off x="7057899" y="2276522"/>
          <a:ext cx="5063392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65848">
                  <a:extLst>
                    <a:ext uri="{9D8B030D-6E8A-4147-A177-3AD203B41FA5}">
                      <a16:colId xmlns:a16="http://schemas.microsoft.com/office/drawing/2014/main" val="4083391532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28691003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2672610783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40526304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54235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+9+9=18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83789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2946182"/>
                  </a:ext>
                </a:extLst>
              </a:tr>
            </a:tbl>
          </a:graphicData>
        </a:graphic>
      </p:graphicFrame>
      <p:sp>
        <p:nvSpPr>
          <p:cNvPr id="54" name="TextBox 53">
            <a:extLst>
              <a:ext uri="{FF2B5EF4-FFF2-40B4-BE49-F238E27FC236}">
                <a16:creationId xmlns:a16="http://schemas.microsoft.com/office/drawing/2014/main" id="{A67BFE56-4F0B-064F-9771-239071C9F50D}"/>
              </a:ext>
            </a:extLst>
          </p:cNvPr>
          <p:cNvSpPr txBox="1"/>
          <p:nvPr/>
        </p:nvSpPr>
        <p:spPr>
          <a:xfrm>
            <a:off x="8805053" y="1399806"/>
            <a:ext cx="1569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Table of values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59E921FD-C604-0640-8948-5789CF6966B5}"/>
                  </a:ext>
                </a:extLst>
              </p:cNvPr>
              <p:cNvSpPr/>
              <p:nvPr/>
            </p:nvSpPr>
            <p:spPr>
              <a:xfrm>
                <a:off x="6715143" y="2235838"/>
                <a:ext cx="43813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59E921FD-C604-0640-8948-5789CF6966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5143" y="2235838"/>
                <a:ext cx="438132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1A1549DA-98B8-EB48-BBD3-B97EFAF25C58}"/>
                  </a:ext>
                </a:extLst>
              </p:cNvPr>
              <p:cNvSpPr/>
              <p:nvPr/>
            </p:nvSpPr>
            <p:spPr>
              <a:xfrm>
                <a:off x="6709253" y="2631814"/>
                <a:ext cx="4434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1A1549DA-98B8-EB48-BBD3-B97EFAF25C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9253" y="2631814"/>
                <a:ext cx="44345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5B44AA76-E7BF-5744-A6BF-163C62D9AB94}"/>
                  </a:ext>
                </a:extLst>
              </p:cNvPr>
              <p:cNvSpPr/>
              <p:nvPr/>
            </p:nvSpPr>
            <p:spPr>
              <a:xfrm>
                <a:off x="6709253" y="3001146"/>
                <a:ext cx="4434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5B44AA76-E7BF-5744-A6BF-163C62D9AB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9253" y="3001146"/>
                <a:ext cx="443455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Right Arrow 60">
            <a:extLst>
              <a:ext uri="{FF2B5EF4-FFF2-40B4-BE49-F238E27FC236}">
                <a16:creationId xmlns:a16="http://schemas.microsoft.com/office/drawing/2014/main" id="{44335652-9669-F64F-9DA9-4021D5A126DE}"/>
              </a:ext>
            </a:extLst>
          </p:cNvPr>
          <p:cNvSpPr/>
          <p:nvPr/>
        </p:nvSpPr>
        <p:spPr>
          <a:xfrm rot="16200000">
            <a:off x="7314670" y="1921531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BFF29A62-F88F-C34B-A880-AF586EF3C7B9}"/>
                  </a:ext>
                </a:extLst>
              </p:cNvPr>
              <p:cNvSpPr/>
              <p:nvPr/>
            </p:nvSpPr>
            <p:spPr>
              <a:xfrm>
                <a:off x="7631192" y="1866506"/>
                <a:ext cx="46621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BFF29A62-F88F-C34B-A880-AF586EF3C7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1192" y="1866506"/>
                <a:ext cx="466217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Right Arrow 66">
            <a:extLst>
              <a:ext uri="{FF2B5EF4-FFF2-40B4-BE49-F238E27FC236}">
                <a16:creationId xmlns:a16="http://schemas.microsoft.com/office/drawing/2014/main" id="{C8A985AD-ABA2-D245-BEE5-A365EBCE82F6}"/>
              </a:ext>
            </a:extLst>
          </p:cNvPr>
          <p:cNvSpPr/>
          <p:nvPr/>
        </p:nvSpPr>
        <p:spPr>
          <a:xfrm rot="10800000">
            <a:off x="9840230" y="1981038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DA0F4CC3-C73D-F346-A586-E06D2B8F334C}"/>
                  </a:ext>
                </a:extLst>
              </p:cNvPr>
              <p:cNvSpPr/>
              <p:nvPr/>
            </p:nvSpPr>
            <p:spPr>
              <a:xfrm>
                <a:off x="10137565" y="1871978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DA0F4CC3-C73D-F346-A586-E06D2B8F33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37565" y="1871978"/>
                <a:ext cx="473143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Right Arrow 70">
            <a:extLst>
              <a:ext uri="{FF2B5EF4-FFF2-40B4-BE49-F238E27FC236}">
                <a16:creationId xmlns:a16="http://schemas.microsoft.com/office/drawing/2014/main" id="{0241A050-7AB9-804B-AF15-C5E9F8A0BEB3}"/>
              </a:ext>
            </a:extLst>
          </p:cNvPr>
          <p:cNvSpPr/>
          <p:nvPr/>
        </p:nvSpPr>
        <p:spPr>
          <a:xfrm>
            <a:off x="11215144" y="1980245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74B2B57F-738C-244D-803E-2AD32B903C6E}"/>
                  </a:ext>
                </a:extLst>
              </p:cNvPr>
              <p:cNvSpPr/>
              <p:nvPr/>
            </p:nvSpPr>
            <p:spPr>
              <a:xfrm>
                <a:off x="11491434" y="1886848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74B2B57F-738C-244D-803E-2AD32B903C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91434" y="1886848"/>
                <a:ext cx="473143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Right Arrow 72">
            <a:extLst>
              <a:ext uri="{FF2B5EF4-FFF2-40B4-BE49-F238E27FC236}">
                <a16:creationId xmlns:a16="http://schemas.microsoft.com/office/drawing/2014/main" id="{FB2D4AD2-7344-8445-903A-533AF07D7D38}"/>
              </a:ext>
            </a:extLst>
          </p:cNvPr>
          <p:cNvSpPr/>
          <p:nvPr/>
        </p:nvSpPr>
        <p:spPr>
          <a:xfrm rot="5400000">
            <a:off x="8664827" y="1952852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09D98772-1A62-7749-9041-83AE24F54722}"/>
                  </a:ext>
                </a:extLst>
              </p:cNvPr>
              <p:cNvSpPr/>
              <p:nvPr/>
            </p:nvSpPr>
            <p:spPr>
              <a:xfrm>
                <a:off x="8959504" y="1862630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09D98772-1A62-7749-9041-83AE24F547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9504" y="1862630"/>
                <a:ext cx="473143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00" name="Table 99">
            <a:extLst>
              <a:ext uri="{FF2B5EF4-FFF2-40B4-BE49-F238E27FC236}">
                <a16:creationId xmlns:a16="http://schemas.microsoft.com/office/drawing/2014/main" id="{B5A4418F-679E-0F4F-9EAB-F19FF1AF18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2141792"/>
              </p:ext>
            </p:extLst>
          </p:nvPr>
        </p:nvGraphicFramePr>
        <p:xfrm>
          <a:off x="7047506" y="4759406"/>
          <a:ext cx="5063392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65848">
                  <a:extLst>
                    <a:ext uri="{9D8B030D-6E8A-4147-A177-3AD203B41FA5}">
                      <a16:colId xmlns:a16="http://schemas.microsoft.com/office/drawing/2014/main" val="4083391532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28691003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2672610783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40526304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54235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+1+1 =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83789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294618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5FB9A7C5-1230-3141-B620-C9A95FB4C853}"/>
                  </a:ext>
                </a:extLst>
              </p:cNvPr>
              <p:cNvSpPr txBox="1"/>
              <p:nvPr/>
            </p:nvSpPr>
            <p:spPr>
              <a:xfrm>
                <a:off x="8794660" y="3882690"/>
                <a:ext cx="229165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Counter Table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5FB9A7C5-1230-3141-B620-C9A95FB4C8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4660" y="3882690"/>
                <a:ext cx="2291653" cy="369332"/>
              </a:xfrm>
              <a:prstGeom prst="rect">
                <a:avLst/>
              </a:prstGeom>
              <a:blipFill>
                <a:blip r:embed="rId10"/>
                <a:stretch>
                  <a:fillRect l="-1648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D79AC000-A28A-6E45-8B82-84D12E9846BC}"/>
                  </a:ext>
                </a:extLst>
              </p:cNvPr>
              <p:cNvSpPr/>
              <p:nvPr/>
            </p:nvSpPr>
            <p:spPr>
              <a:xfrm>
                <a:off x="6566521" y="4718722"/>
                <a:ext cx="43813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D79AC000-A28A-6E45-8B82-84D12E9846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6521" y="4718722"/>
                <a:ext cx="438132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0A1E8149-CA6F-294E-8BA0-F4ADD1458D23}"/>
                  </a:ext>
                </a:extLst>
              </p:cNvPr>
              <p:cNvSpPr/>
              <p:nvPr/>
            </p:nvSpPr>
            <p:spPr>
              <a:xfrm>
                <a:off x="6560631" y="5114698"/>
                <a:ext cx="4434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0A1E8149-CA6F-294E-8BA0-F4ADD1458D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0631" y="5114698"/>
                <a:ext cx="443455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06D6BD10-FE39-B449-A0EC-AE9C1DB45837}"/>
                  </a:ext>
                </a:extLst>
              </p:cNvPr>
              <p:cNvSpPr/>
              <p:nvPr/>
            </p:nvSpPr>
            <p:spPr>
              <a:xfrm>
                <a:off x="6560631" y="5484030"/>
                <a:ext cx="4434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06D6BD10-FE39-B449-A0EC-AE9C1DB458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0631" y="5484030"/>
                <a:ext cx="443455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5" name="Right Arrow 104">
            <a:extLst>
              <a:ext uri="{FF2B5EF4-FFF2-40B4-BE49-F238E27FC236}">
                <a16:creationId xmlns:a16="http://schemas.microsoft.com/office/drawing/2014/main" id="{3A82F55B-A57C-2D49-8201-A76B2F5518FC}"/>
              </a:ext>
            </a:extLst>
          </p:cNvPr>
          <p:cNvSpPr/>
          <p:nvPr/>
        </p:nvSpPr>
        <p:spPr>
          <a:xfrm rot="16200000">
            <a:off x="7304277" y="4404415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BB4A8A57-652D-814C-A3CE-94F1968A3022}"/>
                  </a:ext>
                </a:extLst>
              </p:cNvPr>
              <p:cNvSpPr/>
              <p:nvPr/>
            </p:nvSpPr>
            <p:spPr>
              <a:xfrm>
                <a:off x="7620799" y="4349390"/>
                <a:ext cx="46621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BB4A8A57-652D-814C-A3CE-94F1968A30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799" y="4349390"/>
                <a:ext cx="466217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7" name="Right Arrow 106">
            <a:extLst>
              <a:ext uri="{FF2B5EF4-FFF2-40B4-BE49-F238E27FC236}">
                <a16:creationId xmlns:a16="http://schemas.microsoft.com/office/drawing/2014/main" id="{5573F282-974C-8C4D-BDF2-324395491D75}"/>
              </a:ext>
            </a:extLst>
          </p:cNvPr>
          <p:cNvSpPr/>
          <p:nvPr/>
        </p:nvSpPr>
        <p:spPr>
          <a:xfrm rot="10800000">
            <a:off x="9829837" y="4463922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02B0381B-F09C-F546-B72B-C9F9B07130C6}"/>
                  </a:ext>
                </a:extLst>
              </p:cNvPr>
              <p:cNvSpPr/>
              <p:nvPr/>
            </p:nvSpPr>
            <p:spPr>
              <a:xfrm>
                <a:off x="10127172" y="4354862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02B0381B-F09C-F546-B72B-C9F9B07130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27172" y="4354862"/>
                <a:ext cx="473143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9" name="Right Arrow 108">
            <a:extLst>
              <a:ext uri="{FF2B5EF4-FFF2-40B4-BE49-F238E27FC236}">
                <a16:creationId xmlns:a16="http://schemas.microsoft.com/office/drawing/2014/main" id="{48AFC5B8-CE5B-8440-9318-C4251549CE2C}"/>
              </a:ext>
            </a:extLst>
          </p:cNvPr>
          <p:cNvSpPr/>
          <p:nvPr/>
        </p:nvSpPr>
        <p:spPr>
          <a:xfrm>
            <a:off x="11204751" y="4463129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B31E9720-D0ED-5244-BC79-37DA35C6A1BD}"/>
                  </a:ext>
                </a:extLst>
              </p:cNvPr>
              <p:cNvSpPr/>
              <p:nvPr/>
            </p:nvSpPr>
            <p:spPr>
              <a:xfrm>
                <a:off x="11481041" y="4369732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B31E9720-D0ED-5244-BC79-37DA35C6A1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81041" y="4369732"/>
                <a:ext cx="473143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1" name="Right Arrow 110">
            <a:extLst>
              <a:ext uri="{FF2B5EF4-FFF2-40B4-BE49-F238E27FC236}">
                <a16:creationId xmlns:a16="http://schemas.microsoft.com/office/drawing/2014/main" id="{79B9EC0C-F543-2D41-A6E6-10C6B0BADDE7}"/>
              </a:ext>
            </a:extLst>
          </p:cNvPr>
          <p:cNvSpPr/>
          <p:nvPr/>
        </p:nvSpPr>
        <p:spPr>
          <a:xfrm rot="5400000">
            <a:off x="8654434" y="4435736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5AF707F0-BE82-B646-A50E-F66079042639}"/>
                  </a:ext>
                </a:extLst>
              </p:cNvPr>
              <p:cNvSpPr/>
              <p:nvPr/>
            </p:nvSpPr>
            <p:spPr>
              <a:xfrm>
                <a:off x="8949111" y="4345514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5AF707F0-BE82-B646-A50E-F660790426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9111" y="4345514"/>
                <a:ext cx="473143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Rectangle 74">
            <a:extLst>
              <a:ext uri="{FF2B5EF4-FFF2-40B4-BE49-F238E27FC236}">
                <a16:creationId xmlns:a16="http://schemas.microsoft.com/office/drawing/2014/main" id="{93C5E541-A80F-EF42-9903-1D38701C593C}"/>
              </a:ext>
            </a:extLst>
          </p:cNvPr>
          <p:cNvSpPr/>
          <p:nvPr/>
        </p:nvSpPr>
        <p:spPr>
          <a:xfrm>
            <a:off x="680125" y="4245961"/>
            <a:ext cx="6119911" cy="457200"/>
          </a:xfrm>
          <a:prstGeom prst="rect">
            <a:avLst/>
          </a:prstGeom>
          <a:solidFill>
            <a:srgbClr val="F2F2F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3C6E5E96-DC83-374F-87E3-B92451320316}"/>
                  </a:ext>
                </a:extLst>
              </p:cNvPr>
              <p:cNvSpPr/>
              <p:nvPr/>
            </p:nvSpPr>
            <p:spPr>
              <a:xfrm>
                <a:off x="1761545" y="4271752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3C6E5E96-DC83-374F-87E3-B924513203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1545" y="4271752"/>
                <a:ext cx="422787" cy="405619"/>
              </a:xfrm>
              <a:prstGeom prst="ellipse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Rectangle 76">
            <a:extLst>
              <a:ext uri="{FF2B5EF4-FFF2-40B4-BE49-F238E27FC236}">
                <a16:creationId xmlns:a16="http://schemas.microsoft.com/office/drawing/2014/main" id="{CA9FDDB1-35B1-6A43-AE75-03F0ED8146C4}"/>
              </a:ext>
            </a:extLst>
          </p:cNvPr>
          <p:cNvSpPr/>
          <p:nvPr/>
        </p:nvSpPr>
        <p:spPr>
          <a:xfrm>
            <a:off x="680124" y="3597002"/>
            <a:ext cx="6119912" cy="457200"/>
          </a:xfrm>
          <a:prstGeom prst="rect">
            <a:avLst/>
          </a:prstGeom>
          <a:solidFill>
            <a:schemeClr val="accent2">
              <a:lumMod val="40000"/>
              <a:lumOff val="6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9252D8FD-7E13-E44B-B0DE-2CC742D98F04}"/>
              </a:ext>
            </a:extLst>
          </p:cNvPr>
          <p:cNvSpPr/>
          <p:nvPr/>
        </p:nvSpPr>
        <p:spPr>
          <a:xfrm>
            <a:off x="680123" y="2959086"/>
            <a:ext cx="6119913" cy="457200"/>
          </a:xfrm>
          <a:prstGeom prst="rect">
            <a:avLst/>
          </a:prstGeom>
          <a:solidFill>
            <a:schemeClr val="accent4">
              <a:lumMod val="40000"/>
              <a:lumOff val="6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2C34A271-84BE-5F46-9458-427A5A410F44}"/>
              </a:ext>
            </a:extLst>
          </p:cNvPr>
          <p:cNvSpPr/>
          <p:nvPr/>
        </p:nvSpPr>
        <p:spPr>
          <a:xfrm>
            <a:off x="680122" y="2276522"/>
            <a:ext cx="6119914" cy="457200"/>
          </a:xfrm>
          <a:prstGeom prst="rect">
            <a:avLst/>
          </a:prstGeom>
          <a:solidFill>
            <a:schemeClr val="accent6">
              <a:lumMod val="20000"/>
              <a:lumOff val="8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7" name="Table 116">
                <a:extLst>
                  <a:ext uri="{FF2B5EF4-FFF2-40B4-BE49-F238E27FC236}">
                    <a16:creationId xmlns:a16="http://schemas.microsoft.com/office/drawing/2014/main" id="{ECC919F0-E569-4A41-A593-B12442D35035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83134" y="4245961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7" name="Table 116">
                <a:extLst>
                  <a:ext uri="{FF2B5EF4-FFF2-40B4-BE49-F238E27FC236}">
                    <a16:creationId xmlns:a16="http://schemas.microsoft.com/office/drawing/2014/main" id="{ECC919F0-E569-4A41-A593-B12442D35035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83134" y="4245961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19"/>
                          <a:stretch>
                            <a:fillRect l="-2703" t="-2703" r="-2703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8" name="Table 117">
                <a:extLst>
                  <a:ext uri="{FF2B5EF4-FFF2-40B4-BE49-F238E27FC236}">
                    <a16:creationId xmlns:a16="http://schemas.microsoft.com/office/drawing/2014/main" id="{C9F139C5-7364-7E49-8A5F-D070AC8F7E79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7601" y="3595912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8" name="Table 117">
                <a:extLst>
                  <a:ext uri="{FF2B5EF4-FFF2-40B4-BE49-F238E27FC236}">
                    <a16:creationId xmlns:a16="http://schemas.microsoft.com/office/drawing/2014/main" id="{C9F139C5-7364-7E49-8A5F-D070AC8F7E79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7601" y="3595912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0"/>
                          <a:stretch>
                            <a:fillRect l="-2703" t="-2703" r="-2703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0" name="Table 119">
                <a:extLst>
                  <a:ext uri="{FF2B5EF4-FFF2-40B4-BE49-F238E27FC236}">
                    <a16:creationId xmlns:a16="http://schemas.microsoft.com/office/drawing/2014/main" id="{F2371A6D-F9DB-9A48-9EEB-C1A66C684BD7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1802" y="2985937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0" name="Table 119">
                <a:extLst>
                  <a:ext uri="{FF2B5EF4-FFF2-40B4-BE49-F238E27FC236}">
                    <a16:creationId xmlns:a16="http://schemas.microsoft.com/office/drawing/2014/main" id="{F2371A6D-F9DB-9A48-9EEB-C1A66C684BD7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1802" y="2985937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1"/>
                          <a:stretch>
                            <a:fillRect l="-2703" t="-2703" r="-2703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1" name="Table 120">
                <a:extLst>
                  <a:ext uri="{FF2B5EF4-FFF2-40B4-BE49-F238E27FC236}">
                    <a16:creationId xmlns:a16="http://schemas.microsoft.com/office/drawing/2014/main" id="{9D4D3B29-7BD5-C34E-ACCF-AD15B8F6E4B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97563" y="2278100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1" name="Table 120">
                <a:extLst>
                  <a:ext uri="{FF2B5EF4-FFF2-40B4-BE49-F238E27FC236}">
                    <a16:creationId xmlns:a16="http://schemas.microsoft.com/office/drawing/2014/main" id="{9D4D3B29-7BD5-C34E-ACCF-AD15B8F6E4B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97563" y="2278100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2"/>
                          <a:stretch>
                            <a:fillRect l="-2703" t="-2703" r="-5405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756F86A6-C9E5-7F42-A547-FD4442DDA108}"/>
              </a:ext>
            </a:extLst>
          </p:cNvPr>
          <p:cNvCxnSpPr>
            <a:cxnSpLocks/>
            <a:stCxn id="76" idx="7"/>
            <a:endCxn id="126" idx="1"/>
          </p:cNvCxnSpPr>
          <p:nvPr/>
        </p:nvCxnSpPr>
        <p:spPr>
          <a:xfrm flipV="1">
            <a:off x="2122416" y="3833809"/>
            <a:ext cx="502681" cy="497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BB99610F-DA71-1248-AB9C-EDCEFD44CAF4}"/>
                  </a:ext>
                </a:extLst>
              </p:cNvPr>
              <p:cNvSpPr/>
              <p:nvPr/>
            </p:nvSpPr>
            <p:spPr>
              <a:xfrm>
                <a:off x="2181824" y="4010259"/>
                <a:ext cx="4907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BB99610F-DA71-1248-AB9C-EDCEFD44CA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1824" y="4010259"/>
                <a:ext cx="490775" cy="369332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D852631D-648F-1944-9778-10AEE9E5FF9A}"/>
                  </a:ext>
                </a:extLst>
              </p:cNvPr>
              <p:cNvSpPr/>
              <p:nvPr/>
            </p:nvSpPr>
            <p:spPr>
              <a:xfrm>
                <a:off x="2936728" y="3641650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D852631D-648F-1944-9778-10AEE9E5FF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6728" y="3641650"/>
                <a:ext cx="422787" cy="405619"/>
              </a:xfrm>
              <a:prstGeom prst="ellipse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9F7B373A-1611-F446-B9A8-FFE6088BB212}"/>
                  </a:ext>
                </a:extLst>
              </p:cNvPr>
              <p:cNvSpPr/>
              <p:nvPr/>
            </p:nvSpPr>
            <p:spPr>
              <a:xfrm>
                <a:off x="2625097" y="3693086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9F7B373A-1611-F446-B9A8-FFE6088BB2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5097" y="3693086"/>
                <a:ext cx="321042" cy="281445"/>
              </a:xfrm>
              <a:prstGeom prst="rect">
                <a:avLst/>
              </a:prstGeom>
              <a:blipFill>
                <a:blip r:embed="rId25"/>
                <a:stretch>
                  <a:fillRect b="-869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Oval 126">
                <a:extLst>
                  <a:ext uri="{FF2B5EF4-FFF2-40B4-BE49-F238E27FC236}">
                    <a16:creationId xmlns:a16="http://schemas.microsoft.com/office/drawing/2014/main" id="{B9426586-205A-6249-B9F8-42FF2545CD37}"/>
                  </a:ext>
                </a:extLst>
              </p:cNvPr>
              <p:cNvSpPr/>
              <p:nvPr/>
            </p:nvSpPr>
            <p:spPr>
              <a:xfrm>
                <a:off x="4077834" y="3641650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7" name="Oval 126">
                <a:extLst>
                  <a:ext uri="{FF2B5EF4-FFF2-40B4-BE49-F238E27FC236}">
                    <a16:creationId xmlns:a16="http://schemas.microsoft.com/office/drawing/2014/main" id="{B9426586-205A-6249-B9F8-42FF2545CD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7834" y="3641650"/>
                <a:ext cx="422787" cy="405619"/>
              </a:xfrm>
              <a:prstGeom prst="ellipse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Rectangle 127">
                <a:extLst>
                  <a:ext uri="{FF2B5EF4-FFF2-40B4-BE49-F238E27FC236}">
                    <a16:creationId xmlns:a16="http://schemas.microsoft.com/office/drawing/2014/main" id="{13B3E571-2CE2-CF4B-B623-6D635E51852E}"/>
                  </a:ext>
                </a:extLst>
              </p:cNvPr>
              <p:cNvSpPr/>
              <p:nvPr/>
            </p:nvSpPr>
            <p:spPr>
              <a:xfrm>
                <a:off x="3766203" y="3702918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8" name="Rectangle 127">
                <a:extLst>
                  <a:ext uri="{FF2B5EF4-FFF2-40B4-BE49-F238E27FC236}">
                    <a16:creationId xmlns:a16="http://schemas.microsoft.com/office/drawing/2014/main" id="{13B3E571-2CE2-CF4B-B623-6D635E5185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6203" y="3702918"/>
                <a:ext cx="321042" cy="281445"/>
              </a:xfrm>
              <a:prstGeom prst="rect">
                <a:avLst/>
              </a:prstGeom>
              <a:blipFill>
                <a:blip r:embed="rId27"/>
                <a:stretch>
                  <a:fillRect b="-869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39F7A307-7536-6D41-B314-A140A69C2D53}"/>
              </a:ext>
            </a:extLst>
          </p:cNvPr>
          <p:cNvCxnSpPr>
            <a:cxnSpLocks/>
            <a:stCxn id="125" idx="6"/>
            <a:endCxn id="128" idx="1"/>
          </p:cNvCxnSpPr>
          <p:nvPr/>
        </p:nvCxnSpPr>
        <p:spPr>
          <a:xfrm flipV="1">
            <a:off x="3359515" y="3843641"/>
            <a:ext cx="406688" cy="8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40FD8233-567C-B74E-AC2D-EDE81386E459}"/>
                  </a:ext>
                </a:extLst>
              </p:cNvPr>
              <p:cNvSpPr/>
              <p:nvPr/>
            </p:nvSpPr>
            <p:spPr>
              <a:xfrm>
                <a:off x="3320852" y="3511159"/>
                <a:ext cx="4907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40FD8233-567C-B74E-AC2D-EDE81386E4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0852" y="3511159"/>
                <a:ext cx="490775" cy="369332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Oval 131">
                <a:extLst>
                  <a:ext uri="{FF2B5EF4-FFF2-40B4-BE49-F238E27FC236}">
                    <a16:creationId xmlns:a16="http://schemas.microsoft.com/office/drawing/2014/main" id="{DBD199F7-247A-9043-A979-97CF71108973}"/>
                  </a:ext>
                </a:extLst>
              </p:cNvPr>
              <p:cNvSpPr/>
              <p:nvPr/>
            </p:nvSpPr>
            <p:spPr>
              <a:xfrm>
                <a:off x="5107910" y="2996674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2" name="Oval 131">
                <a:extLst>
                  <a:ext uri="{FF2B5EF4-FFF2-40B4-BE49-F238E27FC236}">
                    <a16:creationId xmlns:a16="http://schemas.microsoft.com/office/drawing/2014/main" id="{DBD199F7-247A-9043-A979-97CF711089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7910" y="2996674"/>
                <a:ext cx="422787" cy="405619"/>
              </a:xfrm>
              <a:prstGeom prst="ellipse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Rectangle 132">
                <a:extLst>
                  <a:ext uri="{FF2B5EF4-FFF2-40B4-BE49-F238E27FC236}">
                    <a16:creationId xmlns:a16="http://schemas.microsoft.com/office/drawing/2014/main" id="{0FB1C736-E97D-474E-8F2E-12C3CF24F919}"/>
                  </a:ext>
                </a:extLst>
              </p:cNvPr>
              <p:cNvSpPr/>
              <p:nvPr/>
            </p:nvSpPr>
            <p:spPr>
              <a:xfrm>
                <a:off x="4796279" y="3057942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3" name="Rectangle 132">
                <a:extLst>
                  <a:ext uri="{FF2B5EF4-FFF2-40B4-BE49-F238E27FC236}">
                    <a16:creationId xmlns:a16="http://schemas.microsoft.com/office/drawing/2014/main" id="{0FB1C736-E97D-474E-8F2E-12C3CF24F9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6279" y="3057942"/>
                <a:ext cx="321042" cy="281445"/>
              </a:xfrm>
              <a:prstGeom prst="rect">
                <a:avLst/>
              </a:prstGeom>
              <a:blipFill>
                <a:blip r:embed="rId30"/>
                <a:stretch>
                  <a:fillRect b="-869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136C8F2B-4D43-B940-BDCC-C42FDE8F6FE5}"/>
              </a:ext>
            </a:extLst>
          </p:cNvPr>
          <p:cNvCxnSpPr>
            <a:stCxn id="127" idx="7"/>
            <a:endCxn id="133" idx="1"/>
          </p:cNvCxnSpPr>
          <p:nvPr/>
        </p:nvCxnSpPr>
        <p:spPr>
          <a:xfrm flipV="1">
            <a:off x="4438705" y="3198665"/>
            <a:ext cx="357574" cy="5023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Rectangle 134">
                <a:extLst>
                  <a:ext uri="{FF2B5EF4-FFF2-40B4-BE49-F238E27FC236}">
                    <a16:creationId xmlns:a16="http://schemas.microsoft.com/office/drawing/2014/main" id="{686ED3D6-D019-8F4C-A465-51F72826A34C}"/>
                  </a:ext>
                </a:extLst>
              </p:cNvPr>
              <p:cNvSpPr/>
              <p:nvPr/>
            </p:nvSpPr>
            <p:spPr>
              <a:xfrm>
                <a:off x="4506683" y="3317463"/>
                <a:ext cx="4907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5" name="Rectangle 134">
                <a:extLst>
                  <a:ext uri="{FF2B5EF4-FFF2-40B4-BE49-F238E27FC236}">
                    <a16:creationId xmlns:a16="http://schemas.microsoft.com/office/drawing/2014/main" id="{686ED3D6-D019-8F4C-A465-51F72826A3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6683" y="3317463"/>
                <a:ext cx="490775" cy="369332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Oval 135">
                <a:extLst>
                  <a:ext uri="{FF2B5EF4-FFF2-40B4-BE49-F238E27FC236}">
                    <a16:creationId xmlns:a16="http://schemas.microsoft.com/office/drawing/2014/main" id="{6669977A-2489-4549-BA96-75C558FBCE47}"/>
                  </a:ext>
                </a:extLst>
              </p:cNvPr>
              <p:cNvSpPr/>
              <p:nvPr/>
            </p:nvSpPr>
            <p:spPr>
              <a:xfrm>
                <a:off x="6135380" y="2307736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6" name="Oval 135">
                <a:extLst>
                  <a:ext uri="{FF2B5EF4-FFF2-40B4-BE49-F238E27FC236}">
                    <a16:creationId xmlns:a16="http://schemas.microsoft.com/office/drawing/2014/main" id="{6669977A-2489-4549-BA96-75C558FBCE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5380" y="2307736"/>
                <a:ext cx="422787" cy="405619"/>
              </a:xfrm>
              <a:prstGeom prst="ellipse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Rectangle 136">
                <a:extLst>
                  <a:ext uri="{FF2B5EF4-FFF2-40B4-BE49-F238E27FC236}">
                    <a16:creationId xmlns:a16="http://schemas.microsoft.com/office/drawing/2014/main" id="{17A30789-74EF-0946-B81A-0E04E148A0EA}"/>
                  </a:ext>
                </a:extLst>
              </p:cNvPr>
              <p:cNvSpPr/>
              <p:nvPr/>
            </p:nvSpPr>
            <p:spPr>
              <a:xfrm>
                <a:off x="5823749" y="2369004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7" name="Rectangle 136">
                <a:extLst>
                  <a:ext uri="{FF2B5EF4-FFF2-40B4-BE49-F238E27FC236}">
                    <a16:creationId xmlns:a16="http://schemas.microsoft.com/office/drawing/2014/main" id="{17A30789-74EF-0946-B81A-0E04E148A0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3749" y="2369004"/>
                <a:ext cx="321042" cy="281445"/>
              </a:xfrm>
              <a:prstGeom prst="rect">
                <a:avLst/>
              </a:prstGeom>
              <a:blipFill>
                <a:blip r:embed="rId33"/>
                <a:stretch>
                  <a:fillRect b="-869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D6C462E6-9E74-C649-AC13-657A5815D7F8}"/>
              </a:ext>
            </a:extLst>
          </p:cNvPr>
          <p:cNvCxnSpPr>
            <a:stCxn id="132" idx="7"/>
            <a:endCxn id="137" idx="1"/>
          </p:cNvCxnSpPr>
          <p:nvPr/>
        </p:nvCxnSpPr>
        <p:spPr>
          <a:xfrm flipV="1">
            <a:off x="5468781" y="2509727"/>
            <a:ext cx="354968" cy="5463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Rectangle 138">
                <a:extLst>
                  <a:ext uri="{FF2B5EF4-FFF2-40B4-BE49-F238E27FC236}">
                    <a16:creationId xmlns:a16="http://schemas.microsoft.com/office/drawing/2014/main" id="{056235BD-FD61-8049-8407-F3E93853C86E}"/>
                  </a:ext>
                </a:extLst>
              </p:cNvPr>
              <p:cNvSpPr/>
              <p:nvPr/>
            </p:nvSpPr>
            <p:spPr>
              <a:xfrm>
                <a:off x="5540884" y="2656217"/>
                <a:ext cx="4907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9" name="Rectangle 138">
                <a:extLst>
                  <a:ext uri="{FF2B5EF4-FFF2-40B4-BE49-F238E27FC236}">
                    <a16:creationId xmlns:a16="http://schemas.microsoft.com/office/drawing/2014/main" id="{056235BD-FD61-8049-8407-F3E93853C8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0884" y="2656217"/>
                <a:ext cx="490775" cy="369332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0" name="Right Arrow 139">
            <a:extLst>
              <a:ext uri="{FF2B5EF4-FFF2-40B4-BE49-F238E27FC236}">
                <a16:creationId xmlns:a16="http://schemas.microsoft.com/office/drawing/2014/main" id="{BEEE6DD8-0EA6-9E4F-A28D-D1FB25BC1E48}"/>
              </a:ext>
            </a:extLst>
          </p:cNvPr>
          <p:cNvSpPr/>
          <p:nvPr/>
        </p:nvSpPr>
        <p:spPr>
          <a:xfrm rot="16200000">
            <a:off x="2440385" y="4108647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2" name="Right Arrow 141">
            <a:extLst>
              <a:ext uri="{FF2B5EF4-FFF2-40B4-BE49-F238E27FC236}">
                <a16:creationId xmlns:a16="http://schemas.microsoft.com/office/drawing/2014/main" id="{99C0AC13-B485-5B49-BB52-DAAFE9815A8D}"/>
              </a:ext>
            </a:extLst>
          </p:cNvPr>
          <p:cNvSpPr/>
          <p:nvPr/>
        </p:nvSpPr>
        <p:spPr>
          <a:xfrm>
            <a:off x="4601112" y="3633923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3" name="Right Arrow 142">
            <a:extLst>
              <a:ext uri="{FF2B5EF4-FFF2-40B4-BE49-F238E27FC236}">
                <a16:creationId xmlns:a16="http://schemas.microsoft.com/office/drawing/2014/main" id="{C380537D-1B46-0742-8FA0-5E1003E987AD}"/>
              </a:ext>
            </a:extLst>
          </p:cNvPr>
          <p:cNvSpPr/>
          <p:nvPr/>
        </p:nvSpPr>
        <p:spPr>
          <a:xfrm rot="5400000">
            <a:off x="5796407" y="2833395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Oval 143">
                <a:extLst>
                  <a:ext uri="{FF2B5EF4-FFF2-40B4-BE49-F238E27FC236}">
                    <a16:creationId xmlns:a16="http://schemas.microsoft.com/office/drawing/2014/main" id="{6AD8E8B0-E1F4-494A-8DB3-5B8BBFF73F79}"/>
                  </a:ext>
                </a:extLst>
              </p:cNvPr>
              <p:cNvSpPr/>
              <p:nvPr/>
            </p:nvSpPr>
            <p:spPr>
              <a:xfrm>
                <a:off x="669868" y="4257577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4" name="Oval 143">
                <a:extLst>
                  <a:ext uri="{FF2B5EF4-FFF2-40B4-BE49-F238E27FC236}">
                    <a16:creationId xmlns:a16="http://schemas.microsoft.com/office/drawing/2014/main" id="{6AD8E8B0-E1F4-494A-8DB3-5B8BBFF73F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868" y="4257577"/>
                <a:ext cx="422787" cy="405619"/>
              </a:xfrm>
              <a:prstGeom prst="ellipse">
                <a:avLst/>
              </a:prstGeom>
              <a:blipFill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Rectangle 144">
                <a:extLst>
                  <a:ext uri="{FF2B5EF4-FFF2-40B4-BE49-F238E27FC236}">
                    <a16:creationId xmlns:a16="http://schemas.microsoft.com/office/drawing/2014/main" id="{6D81AC72-02E9-4741-922F-EEFADF67F4C5}"/>
                  </a:ext>
                </a:extLst>
              </p:cNvPr>
              <p:cNvSpPr/>
              <p:nvPr/>
            </p:nvSpPr>
            <p:spPr>
              <a:xfrm>
                <a:off x="1438894" y="4328338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5" name="Rectangle 144">
                <a:extLst>
                  <a:ext uri="{FF2B5EF4-FFF2-40B4-BE49-F238E27FC236}">
                    <a16:creationId xmlns:a16="http://schemas.microsoft.com/office/drawing/2014/main" id="{6D81AC72-02E9-4741-922F-EEFADF67F4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8894" y="4328338"/>
                <a:ext cx="321042" cy="281445"/>
              </a:xfrm>
              <a:prstGeom prst="rect">
                <a:avLst/>
              </a:prstGeom>
              <a:blipFill>
                <a:blip r:embed="rId36"/>
                <a:stretch>
                  <a:fillRect b="-1304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6ECF3316-84AB-B347-B0DD-333CC0EF0BFC}"/>
              </a:ext>
            </a:extLst>
          </p:cNvPr>
          <p:cNvCxnSpPr>
            <a:stCxn id="144" idx="6"/>
            <a:endCxn id="145" idx="1"/>
          </p:cNvCxnSpPr>
          <p:nvPr/>
        </p:nvCxnSpPr>
        <p:spPr>
          <a:xfrm>
            <a:off x="1092655" y="4460387"/>
            <a:ext cx="346239" cy="86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Rectangle 146">
                <a:extLst>
                  <a:ext uri="{FF2B5EF4-FFF2-40B4-BE49-F238E27FC236}">
                    <a16:creationId xmlns:a16="http://schemas.microsoft.com/office/drawing/2014/main" id="{7807F190-E1AA-494F-AF10-A9AAE26CD76B}"/>
                  </a:ext>
                </a:extLst>
              </p:cNvPr>
              <p:cNvSpPr/>
              <p:nvPr/>
            </p:nvSpPr>
            <p:spPr>
              <a:xfrm>
                <a:off x="1060623" y="4167895"/>
                <a:ext cx="48545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7" name="Rectangle 146">
                <a:extLst>
                  <a:ext uri="{FF2B5EF4-FFF2-40B4-BE49-F238E27FC236}">
                    <a16:creationId xmlns:a16="http://schemas.microsoft.com/office/drawing/2014/main" id="{7807F190-E1AA-494F-AF10-A9AAE26CD7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0623" y="4167895"/>
                <a:ext cx="485454" cy="369332"/>
              </a:xfrm>
              <a:prstGeom prst="rect">
                <a:avLst/>
              </a:prstGeom>
              <a:blipFill>
                <a:blip r:embed="rId3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8" name="Right Arrow 147">
            <a:extLst>
              <a:ext uri="{FF2B5EF4-FFF2-40B4-BE49-F238E27FC236}">
                <a16:creationId xmlns:a16="http://schemas.microsoft.com/office/drawing/2014/main" id="{223EBBA3-E700-4F40-8270-2C0C31411B95}"/>
              </a:ext>
            </a:extLst>
          </p:cNvPr>
          <p:cNvSpPr/>
          <p:nvPr/>
        </p:nvSpPr>
        <p:spPr>
          <a:xfrm rot="10800000">
            <a:off x="1092598" y="4519486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4E3676E8-553C-DE42-8E1F-EEB7C817B141}"/>
              </a:ext>
            </a:extLst>
          </p:cNvPr>
          <p:cNvSpPr txBox="1"/>
          <p:nvPr/>
        </p:nvSpPr>
        <p:spPr>
          <a:xfrm>
            <a:off x="7148818" y="930413"/>
            <a:ext cx="480536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81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AU" b="1" dirty="0"/>
              <a:t>Table start with the values of previous episodes</a:t>
            </a:r>
            <a:endParaRPr lang="en-A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Rectangle 151">
                <a:extLst>
                  <a:ext uri="{FF2B5EF4-FFF2-40B4-BE49-F238E27FC236}">
                    <a16:creationId xmlns:a16="http://schemas.microsoft.com/office/drawing/2014/main" id="{3788043D-CF44-1045-8598-A6600FFBD8B0}"/>
                  </a:ext>
                </a:extLst>
              </p:cNvPr>
              <p:cNvSpPr/>
              <p:nvPr/>
            </p:nvSpPr>
            <p:spPr>
              <a:xfrm>
                <a:off x="5103455" y="2081568"/>
                <a:ext cx="1029144" cy="1331759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s-E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s-E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=+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s-E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2" name="Rectangle 151">
                <a:extLst>
                  <a:ext uri="{FF2B5EF4-FFF2-40B4-BE49-F238E27FC236}">
                    <a16:creationId xmlns:a16="http://schemas.microsoft.com/office/drawing/2014/main" id="{3788043D-CF44-1045-8598-A6600FFBD8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3455" y="2081568"/>
                <a:ext cx="1029144" cy="1331759"/>
              </a:xfrm>
              <a:prstGeom prst="rect">
                <a:avLst/>
              </a:prstGeom>
              <a:blipFill>
                <a:blip r:embed="rId3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3" name="Right Arrow 152">
            <a:extLst>
              <a:ext uri="{FF2B5EF4-FFF2-40B4-BE49-F238E27FC236}">
                <a16:creationId xmlns:a16="http://schemas.microsoft.com/office/drawing/2014/main" id="{7A0A66D6-39D3-404F-AD1C-928BAF71D916}"/>
              </a:ext>
            </a:extLst>
          </p:cNvPr>
          <p:cNvSpPr/>
          <p:nvPr/>
        </p:nvSpPr>
        <p:spPr>
          <a:xfrm rot="16200000">
            <a:off x="3366474" y="3951011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6" name="Rectangle 155">
            <a:extLst>
              <a:ext uri="{FF2B5EF4-FFF2-40B4-BE49-F238E27FC236}">
                <a16:creationId xmlns:a16="http://schemas.microsoft.com/office/drawing/2014/main" id="{9377F9A9-9796-8F4F-86E1-ABFF810D8F4E}"/>
              </a:ext>
            </a:extLst>
          </p:cNvPr>
          <p:cNvSpPr/>
          <p:nvPr/>
        </p:nvSpPr>
        <p:spPr>
          <a:xfrm>
            <a:off x="4096714" y="3052193"/>
            <a:ext cx="1031346" cy="1001429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Curved Connector 3">
            <a:extLst>
              <a:ext uri="{FF2B5EF4-FFF2-40B4-BE49-F238E27FC236}">
                <a16:creationId xmlns:a16="http://schemas.microsoft.com/office/drawing/2014/main" id="{017A21A5-C99A-E94A-92FB-3B1A05299112}"/>
              </a:ext>
            </a:extLst>
          </p:cNvPr>
          <p:cNvCxnSpPr>
            <a:cxnSpLocks/>
            <a:stCxn id="156" idx="2"/>
          </p:cNvCxnSpPr>
          <p:nvPr/>
        </p:nvCxnSpPr>
        <p:spPr>
          <a:xfrm rot="5400000" flipH="1" flipV="1">
            <a:off x="7507681" y="47219"/>
            <a:ext cx="1111108" cy="6901697"/>
          </a:xfrm>
          <a:prstGeom prst="curvedConnector4">
            <a:avLst>
              <a:gd name="adj1" fmla="val 14832"/>
              <a:gd name="adj2" fmla="val 9979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urved Connector 15">
            <a:extLst>
              <a:ext uri="{FF2B5EF4-FFF2-40B4-BE49-F238E27FC236}">
                <a16:creationId xmlns:a16="http://schemas.microsoft.com/office/drawing/2014/main" id="{C2673D6D-53E3-5C48-A76D-4691158F3120}"/>
              </a:ext>
            </a:extLst>
          </p:cNvPr>
          <p:cNvCxnSpPr>
            <a:cxnSpLocks/>
            <a:stCxn id="156" idx="2"/>
          </p:cNvCxnSpPr>
          <p:nvPr/>
        </p:nvCxnSpPr>
        <p:spPr>
          <a:xfrm rot="16200000" flipH="1">
            <a:off x="7293237" y="1372771"/>
            <a:ext cx="1241056" cy="6602757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66986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4AA54-99FD-5E49-96B9-6776E479E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Folded Corner 3">
                <a:extLst>
                  <a:ext uri="{FF2B5EF4-FFF2-40B4-BE49-F238E27FC236}">
                    <a16:creationId xmlns:a16="http://schemas.microsoft.com/office/drawing/2014/main" id="{E80C66E7-D8D9-154F-ADB4-FD40AE6F89D1}"/>
                  </a:ext>
                </a:extLst>
              </p:cNvPr>
              <p:cNvSpPr/>
              <p:nvPr/>
            </p:nvSpPr>
            <p:spPr>
              <a:xfrm>
                <a:off x="2296633" y="2286000"/>
                <a:ext cx="8133907" cy="3125972"/>
              </a:xfrm>
              <a:prstGeom prst="foldedCorner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dirty="0">
                  <a:solidFill>
                    <a:schemeClr val="tx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In Reinforcement Learning, one of the fundamental concepts are the value functions. </a:t>
                </a:r>
              </a:p>
              <a:p>
                <a:endParaRPr lang="en-US" dirty="0">
                  <a:solidFill>
                    <a:schemeClr val="tx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The </a:t>
                </a:r>
                <a:r>
                  <a:rPr lang="en-US" b="1" dirty="0">
                    <a:solidFill>
                      <a:schemeClr val="tx1"/>
                    </a:solidFill>
                  </a:rPr>
                  <a:t>action-value functions</a:t>
                </a:r>
                <a:r>
                  <a:rPr lang="en-US" dirty="0">
                    <a:solidFill>
                      <a:schemeClr val="tx1"/>
                    </a:solidFill>
                  </a:rPr>
                  <a:t>,</a:t>
                </a:r>
                <a:r>
                  <a:rPr lang="en-US" b="1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m:rPr>
                            <m:nor/>
                          </m:rPr>
                          <a:rPr lang="en-US" dirty="0">
                            <a:solidFill>
                              <a:schemeClr val="tx1"/>
                            </a:solidFill>
                          </a:rPr>
                          <m:t> </m:t>
                        </m:r>
                      </m:sub>
                    </m:sSub>
                    <m:d>
                      <m:dPr>
                        <m:ctrlPr>
                          <a:rPr lang="es-E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E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E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, are the ones used for the control problem.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m:rPr>
                            <m:nor/>
                          </m:rPr>
                          <a:rPr lang="en-US" dirty="0">
                            <a:solidFill>
                              <a:schemeClr val="tx1"/>
                            </a:solidFill>
                          </a:rPr>
                          <m:t> </m:t>
                        </m:r>
                      </m:sub>
                    </m:sSub>
                    <m:d>
                      <m:dPr>
                        <m:ctrlPr>
                          <a:rPr lang="es-E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E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E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s-E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is the expected return of taking a particular action in a particular state, and then follow the current policy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endParaRPr lang="en-US" dirty="0">
                  <a:solidFill>
                    <a:schemeClr val="tx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That’s why the value table commonly receives the name of </a:t>
                </a:r>
                <a:r>
                  <a:rPr lang="en-US" b="1" dirty="0">
                    <a:solidFill>
                      <a:schemeClr val="tx1"/>
                    </a:solidFill>
                  </a:rPr>
                  <a:t>Q-Table</a:t>
                </a:r>
              </a:p>
            </p:txBody>
          </p:sp>
        </mc:Choice>
        <mc:Fallback xmlns="">
          <p:sp>
            <p:nvSpPr>
              <p:cNvPr id="4" name="Folded Corner 3">
                <a:extLst>
                  <a:ext uri="{FF2B5EF4-FFF2-40B4-BE49-F238E27FC236}">
                    <a16:creationId xmlns:a16="http://schemas.microsoft.com/office/drawing/2014/main" id="{E80C66E7-D8D9-154F-ADB4-FD40AE6F89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6633" y="2286000"/>
                <a:ext cx="8133907" cy="3125972"/>
              </a:xfrm>
              <a:prstGeom prst="foldedCorner">
                <a:avLst/>
              </a:prstGeom>
              <a:blipFill>
                <a:blip r:embed="rId2"/>
                <a:stretch>
                  <a:fillRect l="-622" r="-311"/>
                </a:stretch>
              </a:blip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343518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4AA54-99FD-5E49-96B9-6776E479E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 2</a:t>
            </a:r>
          </a:p>
        </p:txBody>
      </p:sp>
      <p:sp>
        <p:nvSpPr>
          <p:cNvPr id="4" name="Folded Corner 3">
            <a:extLst>
              <a:ext uri="{FF2B5EF4-FFF2-40B4-BE49-F238E27FC236}">
                <a16:creationId xmlns:a16="http://schemas.microsoft.com/office/drawing/2014/main" id="{E80C66E7-D8D9-154F-ADB4-FD40AE6F89D1}"/>
              </a:ext>
            </a:extLst>
          </p:cNvPr>
          <p:cNvSpPr/>
          <p:nvPr/>
        </p:nvSpPr>
        <p:spPr>
          <a:xfrm>
            <a:off x="424290" y="2296887"/>
            <a:ext cx="6226881" cy="2634342"/>
          </a:xfrm>
          <a:prstGeom prst="foldedCorner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>
              <a:solidFill>
                <a:schemeClr val="tx1"/>
              </a:solidFill>
            </a:endParaRPr>
          </a:p>
          <a:p>
            <a:r>
              <a:rPr lang="en-AU" dirty="0">
                <a:solidFill>
                  <a:schemeClr val="tx1"/>
                </a:solidFill>
              </a:rPr>
              <a:t>After running all the episodes, we end up with a final picture for our Q-Table. We have been all the time </a:t>
            </a:r>
            <a:r>
              <a:rPr lang="en-AU" b="1" dirty="0">
                <a:solidFill>
                  <a:schemeClr val="tx1"/>
                </a:solidFill>
              </a:rPr>
              <a:t>following a given policy</a:t>
            </a:r>
            <a:r>
              <a:rPr lang="en-AU" dirty="0">
                <a:solidFill>
                  <a:schemeClr val="tx1"/>
                </a:solidFill>
              </a:rPr>
              <a:t>, </a:t>
            </a:r>
            <a:r>
              <a:rPr lang="en-AU" b="1" dirty="0">
                <a:solidFill>
                  <a:schemeClr val="tx1"/>
                </a:solidFill>
              </a:rPr>
              <a:t>(which was acting randomly)</a:t>
            </a:r>
            <a:r>
              <a:rPr lang="en-AU" dirty="0">
                <a:solidFill>
                  <a:schemeClr val="tx1"/>
                </a:solidFill>
              </a:rPr>
              <a:t>, that tells the agent what to do at each particular state.</a:t>
            </a:r>
          </a:p>
          <a:p>
            <a:endParaRPr lang="en-AU" b="1" dirty="0">
              <a:solidFill>
                <a:schemeClr val="tx1"/>
              </a:solidFill>
            </a:endParaRPr>
          </a:p>
          <a:p>
            <a:r>
              <a:rPr lang="en-AU" dirty="0">
                <a:solidFill>
                  <a:schemeClr val="tx1"/>
                </a:solidFill>
              </a:rPr>
              <a:t>So the only information we have from this process is to know </a:t>
            </a:r>
            <a:r>
              <a:rPr lang="en-AU" b="1" dirty="0">
                <a:solidFill>
                  <a:schemeClr val="tx1"/>
                </a:solidFill>
              </a:rPr>
              <a:t>how good is the policy we are following</a:t>
            </a:r>
            <a:r>
              <a:rPr lang="en-AU" dirty="0">
                <a:solidFill>
                  <a:schemeClr val="tx1"/>
                </a:solidFill>
              </a:rPr>
              <a:t>, how good is to act random at every state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90EF330-3CD5-A642-B8E6-E2B622A09E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3178001"/>
              </p:ext>
            </p:extLst>
          </p:nvPr>
        </p:nvGraphicFramePr>
        <p:xfrm>
          <a:off x="6961696" y="2296886"/>
          <a:ext cx="5063392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65848">
                  <a:extLst>
                    <a:ext uri="{9D8B030D-6E8A-4147-A177-3AD203B41FA5}">
                      <a16:colId xmlns:a16="http://schemas.microsoft.com/office/drawing/2014/main" val="4083391532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28691003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2672610783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40526304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54235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+8 + 7.8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83789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2946182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82B5A41-6F1B-044F-8F96-FFD582E2A2F2}"/>
                  </a:ext>
                </a:extLst>
              </p:cNvPr>
              <p:cNvSpPr txBox="1"/>
              <p:nvPr/>
            </p:nvSpPr>
            <p:spPr>
              <a:xfrm>
                <a:off x="9048113" y="1809121"/>
                <a:ext cx="9341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82B5A41-6F1B-044F-8F96-FFD582E2A2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8113" y="1809121"/>
                <a:ext cx="934102" cy="369332"/>
              </a:xfrm>
              <a:prstGeom prst="rect">
                <a:avLst/>
              </a:prstGeom>
              <a:blipFill>
                <a:blip r:embed="rId2"/>
                <a:stretch>
                  <a:fillRect b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705242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D738C3-59C3-EA41-B9EB-6D1A99C16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Index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4FBF05-6E80-B648-9C86-10D26D64B74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Monte Carlo Prediction</a:t>
                </a:r>
              </a:p>
              <a:p>
                <a:pPr lvl="1"/>
                <a:r>
                  <a:rPr lang="en-US" dirty="0"/>
                  <a:t>First-visit / Every-visit </a:t>
                </a:r>
              </a:p>
              <a:p>
                <a:pPr lvl="1"/>
                <a:r>
                  <a:rPr lang="en-US" dirty="0"/>
                  <a:t>Greedy / </a:t>
                </a:r>
                <a14:m>
                  <m:oMath xmlns:m="http://schemas.openxmlformats.org/officeDocument/2006/math">
                    <m:r>
                      <a:rPr lang="es-E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/>
                  <a:t>-greedy</a:t>
                </a:r>
              </a:p>
              <a:p>
                <a:pPr lvl="1"/>
                <a:r>
                  <a:rPr lang="en-US" dirty="0"/>
                  <a:t>GLIE </a:t>
                </a:r>
              </a:p>
              <a:p>
                <a:endParaRPr lang="en-US" dirty="0"/>
              </a:p>
              <a:p>
                <a:r>
                  <a:rPr lang="en-US" dirty="0"/>
                  <a:t>Monte Carlo Control</a:t>
                </a:r>
              </a:p>
              <a:p>
                <a:pPr lvl="1"/>
                <a:r>
                  <a:rPr lang="en-US" dirty="0"/>
                  <a:t>Incremental Update</a:t>
                </a:r>
              </a:p>
              <a:p>
                <a:pPr lvl="1"/>
                <a:r>
                  <a:rPr lang="en-US" dirty="0"/>
                  <a:t>Constant step size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4FBF05-6E80-B648-9C86-10D26D64B74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655072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001F85-EC0B-F247-A4B1-7898FB9C19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52855"/>
            <a:ext cx="9144000" cy="3549024"/>
          </a:xfrm>
        </p:spPr>
        <p:txBody>
          <a:bodyPr>
            <a:normAutofit/>
          </a:bodyPr>
          <a:lstStyle/>
          <a:p>
            <a:r>
              <a:rPr lang="en-US" u="sng" dirty="0"/>
              <a:t>Monte Carlo Methods</a:t>
            </a:r>
            <a:br>
              <a:rPr lang="en-US" dirty="0"/>
            </a:br>
            <a:br>
              <a:rPr lang="en-US" dirty="0"/>
            </a:br>
            <a:r>
              <a:rPr lang="en-US" sz="4800" dirty="0"/>
              <a:t>Monte Carlo Control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77761F-7A20-FA48-90C2-4B06BA2303A9}"/>
              </a:ext>
            </a:extLst>
          </p:cNvPr>
          <p:cNvSpPr txBox="1"/>
          <p:nvPr/>
        </p:nvSpPr>
        <p:spPr>
          <a:xfrm>
            <a:off x="4532462" y="4816549"/>
            <a:ext cx="2551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Which is the best policy?</a:t>
            </a:r>
          </a:p>
        </p:txBody>
      </p:sp>
    </p:spTree>
    <p:extLst>
      <p:ext uri="{BB962C8B-B14F-4D97-AF65-F5344CB8AC3E}">
        <p14:creationId xmlns:p14="http://schemas.microsoft.com/office/powerpoint/2010/main" val="7956358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4AA54-99FD-5E49-96B9-6776E479E5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NOTE 3</a:t>
            </a:r>
          </a:p>
        </p:txBody>
      </p:sp>
      <p:sp>
        <p:nvSpPr>
          <p:cNvPr id="4" name="Folded Corner 3">
            <a:extLst>
              <a:ext uri="{FF2B5EF4-FFF2-40B4-BE49-F238E27FC236}">
                <a16:creationId xmlns:a16="http://schemas.microsoft.com/office/drawing/2014/main" id="{E80C66E7-D8D9-154F-ADB4-FD40AE6F89D1}"/>
              </a:ext>
            </a:extLst>
          </p:cNvPr>
          <p:cNvSpPr/>
          <p:nvPr/>
        </p:nvSpPr>
        <p:spPr>
          <a:xfrm>
            <a:off x="5661127" y="2181940"/>
            <a:ext cx="6226881" cy="2209800"/>
          </a:xfrm>
          <a:prstGeom prst="foldedCorner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>
              <a:solidFill>
                <a:schemeClr val="tx1"/>
              </a:solidFill>
            </a:endParaRPr>
          </a:p>
          <a:p>
            <a:r>
              <a:rPr lang="en-AU" dirty="0">
                <a:solidFill>
                  <a:schemeClr val="tx1"/>
                </a:solidFill>
              </a:rPr>
              <a:t>The resulting Q-Table could be used to find a better policy that the one we have been following. </a:t>
            </a:r>
            <a:r>
              <a:rPr lang="en-AU" b="1" dirty="0">
                <a:solidFill>
                  <a:schemeClr val="tx1"/>
                </a:solidFill>
              </a:rPr>
              <a:t>By taking the maximum of each row, we know which action is the best one to make at each possible state</a:t>
            </a:r>
            <a:r>
              <a:rPr lang="en-AU" dirty="0">
                <a:solidFill>
                  <a:schemeClr val="tx1"/>
                </a:solidFill>
              </a:rPr>
              <a:t>.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90EF330-3CD5-A642-B8E6-E2B622A09E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2609739"/>
              </p:ext>
            </p:extLst>
          </p:nvPr>
        </p:nvGraphicFramePr>
        <p:xfrm>
          <a:off x="358250" y="2178453"/>
          <a:ext cx="5063392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65848">
                  <a:extLst>
                    <a:ext uri="{9D8B030D-6E8A-4147-A177-3AD203B41FA5}">
                      <a16:colId xmlns:a16="http://schemas.microsoft.com/office/drawing/2014/main" val="4083391532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28691003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2672610783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40526304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54235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+8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83789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2946182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82B5A41-6F1B-044F-8F96-FFD582E2A2F2}"/>
                  </a:ext>
                </a:extLst>
              </p:cNvPr>
              <p:cNvSpPr txBox="1"/>
              <p:nvPr/>
            </p:nvSpPr>
            <p:spPr>
              <a:xfrm>
                <a:off x="2444667" y="1690688"/>
                <a:ext cx="9341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82B5A41-6F1B-044F-8F96-FFD582E2A2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4667" y="1690688"/>
                <a:ext cx="934102" cy="369332"/>
              </a:xfrm>
              <a:prstGeom prst="rect">
                <a:avLst/>
              </a:prstGeom>
              <a:blipFill>
                <a:blip r:embed="rId2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Donut 6">
            <a:extLst>
              <a:ext uri="{FF2B5EF4-FFF2-40B4-BE49-F238E27FC236}">
                <a16:creationId xmlns:a16="http://schemas.microsoft.com/office/drawing/2014/main" id="{9CAC1C76-0708-DC48-B3C2-8D8FF4C0A5E0}"/>
              </a:ext>
            </a:extLst>
          </p:cNvPr>
          <p:cNvSpPr/>
          <p:nvPr/>
        </p:nvSpPr>
        <p:spPr>
          <a:xfrm>
            <a:off x="380022" y="2167567"/>
            <a:ext cx="1230085" cy="391885"/>
          </a:xfrm>
          <a:prstGeom prst="donut">
            <a:avLst>
              <a:gd name="adj" fmla="val 11085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Donut 7">
            <a:extLst>
              <a:ext uri="{FF2B5EF4-FFF2-40B4-BE49-F238E27FC236}">
                <a16:creationId xmlns:a16="http://schemas.microsoft.com/office/drawing/2014/main" id="{ABD39F62-13C9-A745-A055-540AE9D9498C}"/>
              </a:ext>
            </a:extLst>
          </p:cNvPr>
          <p:cNvSpPr/>
          <p:nvPr/>
        </p:nvSpPr>
        <p:spPr>
          <a:xfrm>
            <a:off x="4135311" y="2538770"/>
            <a:ext cx="1230085" cy="391885"/>
          </a:xfrm>
          <a:prstGeom prst="donut">
            <a:avLst>
              <a:gd name="adj" fmla="val 11085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Donut 8">
            <a:extLst>
              <a:ext uri="{FF2B5EF4-FFF2-40B4-BE49-F238E27FC236}">
                <a16:creationId xmlns:a16="http://schemas.microsoft.com/office/drawing/2014/main" id="{3983CB48-E5F7-F741-A132-3A3E54588FB3}"/>
              </a:ext>
            </a:extLst>
          </p:cNvPr>
          <p:cNvSpPr/>
          <p:nvPr/>
        </p:nvSpPr>
        <p:spPr>
          <a:xfrm>
            <a:off x="358250" y="2899088"/>
            <a:ext cx="1230085" cy="391885"/>
          </a:xfrm>
          <a:prstGeom prst="donut">
            <a:avLst>
              <a:gd name="adj" fmla="val 11085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Down Arrow 9">
            <a:extLst>
              <a:ext uri="{FF2B5EF4-FFF2-40B4-BE49-F238E27FC236}">
                <a16:creationId xmlns:a16="http://schemas.microsoft.com/office/drawing/2014/main" id="{90F18969-3289-D341-98C1-61A2491CA9F5}"/>
              </a:ext>
            </a:extLst>
          </p:cNvPr>
          <p:cNvSpPr/>
          <p:nvPr/>
        </p:nvSpPr>
        <p:spPr>
          <a:xfrm>
            <a:off x="1192477" y="3449352"/>
            <a:ext cx="370114" cy="673605"/>
          </a:xfrm>
          <a:prstGeom prst="down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6" name="Table 15">
                <a:extLst>
                  <a:ext uri="{FF2B5EF4-FFF2-40B4-BE49-F238E27FC236}">
                    <a16:creationId xmlns:a16="http://schemas.microsoft.com/office/drawing/2014/main" id="{B3A39730-6F4F-4C43-8204-CB12DE366F5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7038990"/>
                  </p:ext>
                </p:extLst>
              </p:nvPr>
            </p:nvGraphicFramePr>
            <p:xfrm>
              <a:off x="744692" y="4576561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6" name="Table 15">
                <a:extLst>
                  <a:ext uri="{FF2B5EF4-FFF2-40B4-BE49-F238E27FC236}">
                    <a16:creationId xmlns:a16="http://schemas.microsoft.com/office/drawing/2014/main" id="{B3A39730-6F4F-4C43-8204-CB12DE366F5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7038990"/>
                  </p:ext>
                </p:extLst>
              </p:nvPr>
            </p:nvGraphicFramePr>
            <p:xfrm>
              <a:off x="744692" y="4576561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t="-2703" r="-2703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7" name="Table 16">
                <a:extLst>
                  <a:ext uri="{FF2B5EF4-FFF2-40B4-BE49-F238E27FC236}">
                    <a16:creationId xmlns:a16="http://schemas.microsoft.com/office/drawing/2014/main" id="{7C56A68F-A5BD-744F-99A6-CC1CEBC25FD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01692821"/>
                  </p:ext>
                </p:extLst>
              </p:nvPr>
            </p:nvGraphicFramePr>
            <p:xfrm>
              <a:off x="766464" y="5186536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7" name="Table 16">
                <a:extLst>
                  <a:ext uri="{FF2B5EF4-FFF2-40B4-BE49-F238E27FC236}">
                    <a16:creationId xmlns:a16="http://schemas.microsoft.com/office/drawing/2014/main" id="{7C56A68F-A5BD-744F-99A6-CC1CEBC25FD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01692821"/>
                  </p:ext>
                </p:extLst>
              </p:nvPr>
            </p:nvGraphicFramePr>
            <p:xfrm>
              <a:off x="766464" y="5186536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2703" t="-2703" r="-2703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8" name="Table 17">
                <a:extLst>
                  <a:ext uri="{FF2B5EF4-FFF2-40B4-BE49-F238E27FC236}">
                    <a16:creationId xmlns:a16="http://schemas.microsoft.com/office/drawing/2014/main" id="{6A178484-E7BC-8C48-AB0A-9A4697CD64B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73679739"/>
                  </p:ext>
                </p:extLst>
              </p:nvPr>
            </p:nvGraphicFramePr>
            <p:xfrm>
              <a:off x="766464" y="5796511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8" name="Table 17">
                <a:extLst>
                  <a:ext uri="{FF2B5EF4-FFF2-40B4-BE49-F238E27FC236}">
                    <a16:creationId xmlns:a16="http://schemas.microsoft.com/office/drawing/2014/main" id="{6A178484-E7BC-8C48-AB0A-9A4697CD64B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73679739"/>
                  </p:ext>
                </p:extLst>
              </p:nvPr>
            </p:nvGraphicFramePr>
            <p:xfrm>
              <a:off x="766464" y="5796511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2703" t="-2703" r="-2703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7" name="Right Arrow 26">
            <a:extLst>
              <a:ext uri="{FF2B5EF4-FFF2-40B4-BE49-F238E27FC236}">
                <a16:creationId xmlns:a16="http://schemas.microsoft.com/office/drawing/2014/main" id="{B220D065-FFE2-DE49-946C-9A1A157EA9A4}"/>
              </a:ext>
            </a:extLst>
          </p:cNvPr>
          <p:cNvSpPr/>
          <p:nvPr/>
        </p:nvSpPr>
        <p:spPr>
          <a:xfrm rot="16200000">
            <a:off x="1374639" y="4719454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2CE35485-8ECA-C541-A746-35120E2F3CF6}"/>
                  </a:ext>
                </a:extLst>
              </p:cNvPr>
              <p:cNvSpPr/>
              <p:nvPr/>
            </p:nvSpPr>
            <p:spPr>
              <a:xfrm>
                <a:off x="1691161" y="4664429"/>
                <a:ext cx="46621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2CE35485-8ECA-C541-A746-35120E2F3C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1161" y="4664429"/>
                <a:ext cx="466217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Right Arrow 30">
            <a:extLst>
              <a:ext uri="{FF2B5EF4-FFF2-40B4-BE49-F238E27FC236}">
                <a16:creationId xmlns:a16="http://schemas.microsoft.com/office/drawing/2014/main" id="{C828261A-4AA6-9D4C-A350-D171E8A9F587}"/>
              </a:ext>
            </a:extLst>
          </p:cNvPr>
          <p:cNvSpPr/>
          <p:nvPr/>
        </p:nvSpPr>
        <p:spPr>
          <a:xfrm>
            <a:off x="1418776" y="5316262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50AA415A-21E6-6A42-A810-48460E2F4BA1}"/>
                  </a:ext>
                </a:extLst>
              </p:cNvPr>
              <p:cNvSpPr/>
              <p:nvPr/>
            </p:nvSpPr>
            <p:spPr>
              <a:xfrm>
                <a:off x="1695066" y="5222865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50AA415A-21E6-6A42-A810-48460E2F4B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5066" y="5222865"/>
                <a:ext cx="473143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Right Arrow 34">
            <a:extLst>
              <a:ext uri="{FF2B5EF4-FFF2-40B4-BE49-F238E27FC236}">
                <a16:creationId xmlns:a16="http://schemas.microsoft.com/office/drawing/2014/main" id="{BED48B3A-DF05-0749-ABA6-08F9BB146ACA}"/>
              </a:ext>
            </a:extLst>
          </p:cNvPr>
          <p:cNvSpPr/>
          <p:nvPr/>
        </p:nvSpPr>
        <p:spPr>
          <a:xfrm rot="16200000">
            <a:off x="1374639" y="5920478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5B3A7C1B-7656-2B49-AA66-7077DBECFF09}"/>
                  </a:ext>
                </a:extLst>
              </p:cNvPr>
              <p:cNvSpPr/>
              <p:nvPr/>
            </p:nvSpPr>
            <p:spPr>
              <a:xfrm>
                <a:off x="1691161" y="5865453"/>
                <a:ext cx="46621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5B3A7C1B-7656-2B49-AA66-7077DBECFF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1161" y="5865453"/>
                <a:ext cx="466217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68ACD9AD-B4CD-F644-A64C-26C76D11F1B2}"/>
                  </a:ext>
                </a:extLst>
              </p:cNvPr>
              <p:cNvSpPr txBox="1"/>
              <p:nvPr/>
            </p:nvSpPr>
            <p:spPr>
              <a:xfrm>
                <a:off x="2613127" y="4126840"/>
                <a:ext cx="18955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Optimal policy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E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r>
                          <a:rPr lang="es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:</a:t>
                </a:r>
              </a:p>
            </p:txBody>
          </p:sp>
        </mc:Choice>
        <mc:Fallback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68ACD9AD-B4CD-F644-A64C-26C76D11F1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3127" y="4126840"/>
                <a:ext cx="1895584" cy="369332"/>
              </a:xfrm>
              <a:prstGeom prst="rect">
                <a:avLst/>
              </a:prstGeom>
              <a:blipFill>
                <a:blip r:embed="rId9"/>
                <a:stretch>
                  <a:fillRect l="-2667" t="-3333" r="-1333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39" name="Table 38">
                <a:extLst>
                  <a:ext uri="{FF2B5EF4-FFF2-40B4-BE49-F238E27FC236}">
                    <a16:creationId xmlns:a16="http://schemas.microsoft.com/office/drawing/2014/main" id="{0A19806E-ABF5-3742-A2A9-3C4981D5E21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13713347"/>
                  </p:ext>
                </p:extLst>
              </p:nvPr>
            </p:nvGraphicFramePr>
            <p:xfrm>
              <a:off x="2921569" y="4588495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39" name="Table 38">
                <a:extLst>
                  <a:ext uri="{FF2B5EF4-FFF2-40B4-BE49-F238E27FC236}">
                    <a16:creationId xmlns:a16="http://schemas.microsoft.com/office/drawing/2014/main" id="{0A19806E-ABF5-3742-A2A9-3C4981D5E21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13713347"/>
                  </p:ext>
                </p:extLst>
              </p:nvPr>
            </p:nvGraphicFramePr>
            <p:xfrm>
              <a:off x="2921569" y="4588495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2703" t="-2703" r="-2703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0" name="Table 39">
                <a:extLst>
                  <a:ext uri="{FF2B5EF4-FFF2-40B4-BE49-F238E27FC236}">
                    <a16:creationId xmlns:a16="http://schemas.microsoft.com/office/drawing/2014/main" id="{0356D214-A286-F549-A271-A6D9369DEFE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43745246"/>
                  </p:ext>
                </p:extLst>
              </p:nvPr>
            </p:nvGraphicFramePr>
            <p:xfrm>
              <a:off x="2921569" y="5182205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40" name="Table 39">
                <a:extLst>
                  <a:ext uri="{FF2B5EF4-FFF2-40B4-BE49-F238E27FC236}">
                    <a16:creationId xmlns:a16="http://schemas.microsoft.com/office/drawing/2014/main" id="{0356D214-A286-F549-A271-A6D9369DEFE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43745246"/>
                  </p:ext>
                </p:extLst>
              </p:nvPr>
            </p:nvGraphicFramePr>
            <p:xfrm>
              <a:off x="2921569" y="5182205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11"/>
                          <a:stretch>
                            <a:fillRect l="-2703" t="-2703" r="-2703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1" name="Table 40">
                <a:extLst>
                  <a:ext uri="{FF2B5EF4-FFF2-40B4-BE49-F238E27FC236}">
                    <a16:creationId xmlns:a16="http://schemas.microsoft.com/office/drawing/2014/main" id="{ABEE7585-6A74-8841-81D0-0E316AE3124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3108930"/>
                  </p:ext>
                </p:extLst>
              </p:nvPr>
            </p:nvGraphicFramePr>
            <p:xfrm>
              <a:off x="2921569" y="5792791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41" name="Table 40">
                <a:extLst>
                  <a:ext uri="{FF2B5EF4-FFF2-40B4-BE49-F238E27FC236}">
                    <a16:creationId xmlns:a16="http://schemas.microsoft.com/office/drawing/2014/main" id="{ABEE7585-6A74-8841-81D0-0E316AE3124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3108930"/>
                  </p:ext>
                </p:extLst>
              </p:nvPr>
            </p:nvGraphicFramePr>
            <p:xfrm>
              <a:off x="2921569" y="5792791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12"/>
                          <a:stretch>
                            <a:fillRect l="-2703" t="-2703" r="-2703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3" name="Right Arrow 42">
            <a:extLst>
              <a:ext uri="{FF2B5EF4-FFF2-40B4-BE49-F238E27FC236}">
                <a16:creationId xmlns:a16="http://schemas.microsoft.com/office/drawing/2014/main" id="{01451F31-EEC1-7243-BF47-0EECF5729889}"/>
              </a:ext>
            </a:extLst>
          </p:cNvPr>
          <p:cNvSpPr/>
          <p:nvPr/>
        </p:nvSpPr>
        <p:spPr>
          <a:xfrm rot="16200000">
            <a:off x="3506049" y="4722550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4" name="Right Arrow 43">
            <a:extLst>
              <a:ext uri="{FF2B5EF4-FFF2-40B4-BE49-F238E27FC236}">
                <a16:creationId xmlns:a16="http://schemas.microsoft.com/office/drawing/2014/main" id="{F432BE8F-1721-964B-8912-3A05A2EB4358}"/>
              </a:ext>
            </a:extLst>
          </p:cNvPr>
          <p:cNvSpPr/>
          <p:nvPr/>
        </p:nvSpPr>
        <p:spPr>
          <a:xfrm>
            <a:off x="3517056" y="5319699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5" name="Right Arrow 44">
            <a:extLst>
              <a:ext uri="{FF2B5EF4-FFF2-40B4-BE49-F238E27FC236}">
                <a16:creationId xmlns:a16="http://schemas.microsoft.com/office/drawing/2014/main" id="{8CA11DA9-E53C-A642-B851-282B626EFDA7}"/>
              </a:ext>
            </a:extLst>
          </p:cNvPr>
          <p:cNvSpPr/>
          <p:nvPr/>
        </p:nvSpPr>
        <p:spPr>
          <a:xfrm rot="5400000">
            <a:off x="3492581" y="5926847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A1D4EA14-2899-E84F-AC2D-DCA9FE9C1510}"/>
                  </a:ext>
                </a:extLst>
              </p:cNvPr>
              <p:cNvSpPr txBox="1"/>
              <p:nvPr/>
            </p:nvSpPr>
            <p:spPr>
              <a:xfrm>
                <a:off x="1149857" y="4114946"/>
                <a:ext cx="45550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E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  <m:sup>
                          <m: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A1D4EA14-2899-E84F-AC2D-DCA9FE9C15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9857" y="4114946"/>
                <a:ext cx="455509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73A277CF-12CC-AF49-B265-9946F2681AAA}"/>
                  </a:ext>
                </a:extLst>
              </p:cNvPr>
              <p:cNvSpPr txBox="1"/>
              <p:nvPr/>
            </p:nvSpPr>
            <p:spPr>
              <a:xfrm>
                <a:off x="5739081" y="4988850"/>
                <a:ext cx="6148927" cy="369332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What we are sure is that the new policy found is at least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E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r>
                          <a:rPr lang="es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s-E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s-E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73A277CF-12CC-AF49-B265-9946F2681A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9081" y="4988850"/>
                <a:ext cx="6148927" cy="369332"/>
              </a:xfrm>
              <a:prstGeom prst="rect">
                <a:avLst/>
              </a:prstGeom>
              <a:blipFill>
                <a:blip r:embed="rId14"/>
                <a:stretch>
                  <a:fillRect l="-823" t="-6452" b="-19355"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TextBox 47">
            <a:extLst>
              <a:ext uri="{FF2B5EF4-FFF2-40B4-BE49-F238E27FC236}">
                <a16:creationId xmlns:a16="http://schemas.microsoft.com/office/drawing/2014/main" id="{433DBE73-D0BC-3E49-82B1-43A614431387}"/>
              </a:ext>
            </a:extLst>
          </p:cNvPr>
          <p:cNvSpPr txBox="1"/>
          <p:nvPr/>
        </p:nvSpPr>
        <p:spPr>
          <a:xfrm>
            <a:off x="4902441" y="5543416"/>
            <a:ext cx="6985567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AU" dirty="0"/>
              <a:t>We are constructing the policy that is </a:t>
            </a:r>
            <a:r>
              <a:rPr lang="en-AU" b="1" dirty="0"/>
              <a:t>greedy</a:t>
            </a:r>
            <a:r>
              <a:rPr lang="en-AU" dirty="0"/>
              <a:t> with respect to the Q-Table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095E09A8-5403-0B46-AE41-B99FFD30305D}"/>
                  </a:ext>
                </a:extLst>
              </p:cNvPr>
              <p:cNvSpPr/>
              <p:nvPr/>
            </p:nvSpPr>
            <p:spPr>
              <a:xfrm>
                <a:off x="3792356" y="4632682"/>
                <a:ext cx="46621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095E09A8-5403-0B46-AE41-B99FFD3030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2356" y="4632682"/>
                <a:ext cx="466217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140BD7B4-2C77-8544-9586-044CF03B8AE1}"/>
                  </a:ext>
                </a:extLst>
              </p:cNvPr>
              <p:cNvSpPr/>
              <p:nvPr/>
            </p:nvSpPr>
            <p:spPr>
              <a:xfrm>
                <a:off x="3814860" y="5222865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140BD7B4-2C77-8544-9586-044CF03B8A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4860" y="5222865"/>
                <a:ext cx="473143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F77EE555-8A80-BE4D-953C-BB4BC04FE3CE}"/>
                  </a:ext>
                </a:extLst>
              </p:cNvPr>
              <p:cNvSpPr/>
              <p:nvPr/>
            </p:nvSpPr>
            <p:spPr>
              <a:xfrm>
                <a:off x="3785430" y="5792791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F77EE555-8A80-BE4D-953C-BB4BC04FE3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5430" y="5792791"/>
                <a:ext cx="473143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477975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4889BCC-8BA4-F946-A6A0-0FB24FB585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7102840"/>
              </p:ext>
            </p:extLst>
          </p:nvPr>
        </p:nvGraphicFramePr>
        <p:xfrm>
          <a:off x="2426536" y="3102957"/>
          <a:ext cx="2867584" cy="6300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16896">
                  <a:extLst>
                    <a:ext uri="{9D8B030D-6E8A-4147-A177-3AD203B41FA5}">
                      <a16:colId xmlns:a16="http://schemas.microsoft.com/office/drawing/2014/main" val="4083391532"/>
                    </a:ext>
                  </a:extLst>
                </a:gridCol>
                <a:gridCol w="716896">
                  <a:extLst>
                    <a:ext uri="{9D8B030D-6E8A-4147-A177-3AD203B41FA5}">
                      <a16:colId xmlns:a16="http://schemas.microsoft.com/office/drawing/2014/main" val="28691003"/>
                    </a:ext>
                  </a:extLst>
                </a:gridCol>
                <a:gridCol w="716896">
                  <a:extLst>
                    <a:ext uri="{9D8B030D-6E8A-4147-A177-3AD203B41FA5}">
                      <a16:colId xmlns:a16="http://schemas.microsoft.com/office/drawing/2014/main" val="2672610783"/>
                    </a:ext>
                  </a:extLst>
                </a:gridCol>
                <a:gridCol w="716896">
                  <a:extLst>
                    <a:ext uri="{9D8B030D-6E8A-4147-A177-3AD203B41FA5}">
                      <a16:colId xmlns:a16="http://schemas.microsoft.com/office/drawing/2014/main" val="4052630466"/>
                    </a:ext>
                  </a:extLst>
                </a:gridCol>
              </a:tblGrid>
              <a:tr h="210020"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51786" marR="51786" marT="25893" marB="25893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51786" marR="51786" marT="25893" marB="25893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51786" marR="51786" marT="25893" marB="25893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51786" marR="51786" marT="25893" marB="25893"/>
                </a:tc>
                <a:extLst>
                  <a:ext uri="{0D108BD9-81ED-4DB2-BD59-A6C34878D82A}">
                    <a16:rowId xmlns:a16="http://schemas.microsoft.com/office/drawing/2014/main" val="3985423506"/>
                  </a:ext>
                </a:extLst>
              </a:tr>
              <a:tr h="210020"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51786" marR="51786" marT="25893" marB="25893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51786" marR="51786" marT="25893" marB="25893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51786" marR="51786" marT="25893" marB="25893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51786" marR="51786" marT="25893" marB="25893"/>
                </a:tc>
                <a:extLst>
                  <a:ext uri="{0D108BD9-81ED-4DB2-BD59-A6C34878D82A}">
                    <a16:rowId xmlns:a16="http://schemas.microsoft.com/office/drawing/2014/main" val="1258378921"/>
                  </a:ext>
                </a:extLst>
              </a:tr>
              <a:tr h="210020"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51786" marR="51786" marT="25893" marB="25893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51786" marR="51786" marT="25893" marB="25893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51786" marR="51786" marT="25893" marB="25893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51786" marR="51786" marT="25893" marB="25893"/>
                </a:tc>
                <a:extLst>
                  <a:ext uri="{0D108BD9-81ED-4DB2-BD59-A6C34878D82A}">
                    <a16:rowId xmlns:a16="http://schemas.microsoft.com/office/drawing/2014/main" val="792946182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7C7DF9F-710E-2E4F-A0A9-2CD5139294EE}"/>
                  </a:ext>
                </a:extLst>
              </p:cNvPr>
              <p:cNvSpPr txBox="1"/>
              <p:nvPr/>
            </p:nvSpPr>
            <p:spPr>
              <a:xfrm>
                <a:off x="3393277" y="2733625"/>
                <a:ext cx="12576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𝑇𝑎𝑏𝑙𝑒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7C7DF9F-710E-2E4F-A0A9-2CD5139294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3277" y="2733625"/>
                <a:ext cx="1257652" cy="369332"/>
              </a:xfrm>
              <a:prstGeom prst="rect">
                <a:avLst/>
              </a:prstGeom>
              <a:blipFill>
                <a:blip r:embed="rId2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49A70FF-6D85-7240-B026-D4E146BF1A59}"/>
                  </a:ext>
                </a:extLst>
              </p:cNvPr>
              <p:cNvSpPr txBox="1"/>
              <p:nvPr/>
            </p:nvSpPr>
            <p:spPr>
              <a:xfrm>
                <a:off x="7155652" y="2643996"/>
                <a:ext cx="18768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E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  <m:sup>
                          <m: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s-E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s-E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𝑔𝑟𝑒𝑒𝑑𝑦</m:t>
                      </m:r>
                      <m:r>
                        <a:rPr lang="es-E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s-E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  <m:r>
                        <a:rPr lang="es-E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49A70FF-6D85-7240-B026-D4E146BF1A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5652" y="2643996"/>
                <a:ext cx="1876860" cy="369332"/>
              </a:xfrm>
              <a:prstGeom prst="rect">
                <a:avLst/>
              </a:prstGeom>
              <a:blipFill>
                <a:blip r:embed="rId3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Curved Left Arrow 11">
            <a:extLst>
              <a:ext uri="{FF2B5EF4-FFF2-40B4-BE49-F238E27FC236}">
                <a16:creationId xmlns:a16="http://schemas.microsoft.com/office/drawing/2014/main" id="{D928700A-3FDC-2D40-B5C2-873CA8B43F52}"/>
              </a:ext>
            </a:extLst>
          </p:cNvPr>
          <p:cNvSpPr/>
          <p:nvPr/>
        </p:nvSpPr>
        <p:spPr>
          <a:xfrm rot="16200000">
            <a:off x="6300342" y="855289"/>
            <a:ext cx="497732" cy="2755278"/>
          </a:xfrm>
          <a:prstGeom prst="curvedLeftArrow">
            <a:avLst>
              <a:gd name="adj1" fmla="val 29445"/>
              <a:gd name="adj2" fmla="val 72046"/>
              <a:gd name="adj3" fmla="val 38122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Curved Left Arrow 13">
            <a:extLst>
              <a:ext uri="{FF2B5EF4-FFF2-40B4-BE49-F238E27FC236}">
                <a16:creationId xmlns:a16="http://schemas.microsoft.com/office/drawing/2014/main" id="{FA91F51E-D20B-C140-93E9-1CDC8A48F419}"/>
              </a:ext>
            </a:extLst>
          </p:cNvPr>
          <p:cNvSpPr/>
          <p:nvPr/>
        </p:nvSpPr>
        <p:spPr>
          <a:xfrm rot="5400000">
            <a:off x="6300342" y="2849143"/>
            <a:ext cx="497732" cy="2755278"/>
          </a:xfrm>
          <a:prstGeom prst="curvedLeftArrow">
            <a:avLst>
              <a:gd name="adj1" fmla="val 29445"/>
              <a:gd name="adj2" fmla="val 72046"/>
              <a:gd name="adj3" fmla="val 38122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B7D14CD-787C-0040-896E-92A6C9886972}"/>
              </a:ext>
            </a:extLst>
          </p:cNvPr>
          <p:cNvSpPr txBox="1"/>
          <p:nvPr/>
        </p:nvSpPr>
        <p:spPr>
          <a:xfrm>
            <a:off x="2563915" y="2488726"/>
            <a:ext cx="2916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Collect episode and populate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73EE35F-DE13-1B40-91FA-142A0854F7B8}"/>
                  </a:ext>
                </a:extLst>
              </p:cNvPr>
              <p:cNvSpPr txBox="1"/>
              <p:nvPr/>
            </p:nvSpPr>
            <p:spPr>
              <a:xfrm>
                <a:off x="7383407" y="3548351"/>
                <a:ext cx="9189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s-E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sSup>
                        <m:sSupPr>
                          <m:ctrlPr>
                            <a:rPr lang="es-E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  <m:sup>
                          <m: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73EE35F-DE13-1B40-91FA-142A0854F7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3407" y="3548351"/>
                <a:ext cx="918906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Down Arrow 16">
            <a:extLst>
              <a:ext uri="{FF2B5EF4-FFF2-40B4-BE49-F238E27FC236}">
                <a16:creationId xmlns:a16="http://schemas.microsoft.com/office/drawing/2014/main" id="{CA2691F7-1608-B54E-B210-82A10C8026C2}"/>
              </a:ext>
            </a:extLst>
          </p:cNvPr>
          <p:cNvSpPr/>
          <p:nvPr/>
        </p:nvSpPr>
        <p:spPr>
          <a:xfrm>
            <a:off x="7717249" y="3102957"/>
            <a:ext cx="251222" cy="445394"/>
          </a:xfrm>
          <a:prstGeom prst="down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4754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001F85-EC0B-F247-A4B1-7898FB9C19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3888" y="863487"/>
            <a:ext cx="10423451" cy="4452791"/>
          </a:xfrm>
        </p:spPr>
        <p:txBody>
          <a:bodyPr>
            <a:normAutofit/>
          </a:bodyPr>
          <a:lstStyle/>
          <a:p>
            <a:br>
              <a:rPr lang="en-US" dirty="0"/>
            </a:br>
            <a:r>
              <a:rPr lang="en-US" sz="4800" b="1" dirty="0"/>
              <a:t>What is the problem with acting greedy?</a:t>
            </a:r>
            <a:br>
              <a:rPr lang="en-US" sz="4800" b="1" dirty="0"/>
            </a:br>
            <a:br>
              <a:rPr lang="en-US" sz="4800" dirty="0"/>
            </a:br>
            <a:r>
              <a:rPr lang="en-US" sz="3600" dirty="0"/>
              <a:t>We do not ensure we visit every possible state</a:t>
            </a:r>
            <a:br>
              <a:rPr lang="en-US" sz="3600" dirty="0"/>
            </a:br>
            <a:br>
              <a:rPr lang="en-US" sz="3600" dirty="0"/>
            </a:br>
            <a:r>
              <a:rPr lang="en-US" sz="3600" dirty="0"/>
              <a:t>Then, how can we be sure our policy is the best one?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5067867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D8941E9-8391-0144-B67D-0A06F122519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/>
                  <a:t>-greedy</a:t>
                </a:r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D8941E9-8391-0144-B67D-0A06F12251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3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Folded Corner 3">
                <a:extLst>
                  <a:ext uri="{FF2B5EF4-FFF2-40B4-BE49-F238E27FC236}">
                    <a16:creationId xmlns:a16="http://schemas.microsoft.com/office/drawing/2014/main" id="{C8886261-3D31-9F47-BD87-9A4AB04FBE63}"/>
                  </a:ext>
                </a:extLst>
              </p:cNvPr>
              <p:cNvSpPr/>
              <p:nvPr/>
            </p:nvSpPr>
            <p:spPr>
              <a:xfrm>
                <a:off x="838200" y="1690688"/>
                <a:ext cx="6226881" cy="1186542"/>
              </a:xfrm>
              <a:prstGeom prst="foldedCorner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Select most likely the best action, but give space for </a:t>
                </a:r>
                <a:r>
                  <a:rPr lang="en-US" b="1" dirty="0">
                    <a:solidFill>
                      <a:schemeClr val="tx1"/>
                    </a:solidFill>
                  </a:rPr>
                  <a:t>exploration.</a:t>
                </a:r>
              </a:p>
              <a:p>
                <a:endParaRPr lang="en-US" sz="900" b="1" dirty="0">
                  <a:solidFill>
                    <a:schemeClr val="tx1"/>
                  </a:solidFill>
                </a:endParaRPr>
              </a:p>
              <a:p>
                <a:r>
                  <a:rPr lang="es-ES" b="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s-E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es-E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   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– probability to take other action</a:t>
                </a:r>
              </a:p>
              <a:p>
                <a:r>
                  <a:rPr lang="es-ES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	1-</a:t>
                </a:r>
                <a14:m>
                  <m:oMath xmlns:m="http://schemas.openxmlformats.org/officeDocument/2006/math">
                    <m:r>
                      <a:rPr lang="es-E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es-ES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– probability to act greedy</a:t>
                </a:r>
              </a:p>
              <a:p>
                <a:endParaRPr lang="en-US" dirty="0">
                  <a:solidFill>
                    <a:schemeClr val="tx1"/>
                  </a:solidFill>
                </a:endParaRPr>
              </a:p>
              <a:p>
                <a:endParaRPr lang="en-US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4" name="Folded Corner 3">
                <a:extLst>
                  <a:ext uri="{FF2B5EF4-FFF2-40B4-BE49-F238E27FC236}">
                    <a16:creationId xmlns:a16="http://schemas.microsoft.com/office/drawing/2014/main" id="{C8886261-3D31-9F47-BD87-9A4AB04FBE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90688"/>
                <a:ext cx="6226881" cy="1186542"/>
              </a:xfrm>
              <a:prstGeom prst="foldedCorner">
                <a:avLst/>
              </a:prstGeom>
              <a:blipFill>
                <a:blip r:embed="rId3"/>
                <a:stretch>
                  <a:fillRect l="-811" t="-1042"/>
                </a:stretch>
              </a:blip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7A2115AC-C7A1-0C4F-812B-21F35353B6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7245" y="2126117"/>
            <a:ext cx="3449865" cy="63004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C8DFA56-C232-C74B-99CD-287629CB4670}"/>
                  </a:ext>
                </a:extLst>
              </p:cNvPr>
              <p:cNvSpPr txBox="1"/>
              <p:nvPr/>
            </p:nvSpPr>
            <p:spPr>
              <a:xfrm>
                <a:off x="803503" y="3410629"/>
                <a:ext cx="540160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To construct a policy that is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/>
                  <a:t>-greedy with respect to Q: </a:t>
                </a: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C8DFA56-C232-C74B-99CD-287629CB46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503" y="3410629"/>
                <a:ext cx="5401607" cy="369332"/>
              </a:xfrm>
              <a:prstGeom prst="rect">
                <a:avLst/>
              </a:prstGeom>
              <a:blipFill>
                <a:blip r:embed="rId5"/>
                <a:stretch>
                  <a:fillRect l="-703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79CF6963-4C0E-6541-BCF3-71A76E7B5C31}"/>
                  </a:ext>
                </a:extLst>
              </p:cNvPr>
              <p:cNvSpPr/>
              <p:nvPr/>
            </p:nvSpPr>
            <p:spPr>
              <a:xfrm>
                <a:off x="838200" y="4389560"/>
                <a:ext cx="5216172" cy="134088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es-E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s-E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s-E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  <m:r>
                                <a:rPr lang="es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s-E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s-E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𝜀</m:t>
                                  </m:r>
                                </m:num>
                                <m:den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s-E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s-E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𝒜</m:t>
                                      </m:r>
                                      <m:d>
                                        <m:dPr>
                                          <m:ctrlPr>
                                            <a:rPr lang="es-E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s-E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</m:d>
                                    </m:e>
                                  </m:d>
                                </m:den>
                              </m:f>
                              <m:r>
                                <a:rPr lang="es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s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s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s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s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s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𝑎𝑟𝑔</m:t>
                              </m:r>
                              <m:func>
                                <m:funcPr>
                                  <m:ctrlPr>
                                    <a:rPr lang="es-E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limLow>
                                    <m:limLowPr>
                                      <m:ctrlPr>
                                        <a:rPr lang="es-E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s-ES" b="0" i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max</m:t>
                                      </m:r>
                                    </m:e>
                                    <m:lim>
                                      <m:sSup>
                                        <m:sSupPr>
                                          <m:ctrlPr>
                                            <a:rPr lang="es-E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s-E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p>
                                          <m:r>
                                            <a:rPr lang="es-E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lim>
                                  </m:limLow>
                                </m:fName>
                                <m:e>
                                  <m:r>
                                    <a:rPr lang="es-E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𝑄</m:t>
                                  </m:r>
                                  <m:d>
                                    <m:dPr>
                                      <m:ctrlPr>
                                        <a:rPr lang="es-E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s-E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  <m:r>
                                        <a:rPr lang="es-E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sSup>
                                        <m:sSupPr>
                                          <m:ctrlPr>
                                            <a:rPr lang="es-E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s-E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p>
                                          <m:r>
                                            <a:rPr lang="es-E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func>
                            </m:e>
                            <m:e>
                              <m:f>
                                <m:fPr>
                                  <m:ctrlPr>
                                    <a:rPr lang="es-E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s-E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𝜀</m:t>
                                  </m:r>
                                </m:num>
                                <m:den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s-E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s-E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𝒜</m:t>
                                      </m:r>
                                      <m:d>
                                        <m:dPr>
                                          <m:ctrlPr>
                                            <a:rPr lang="es-E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s-E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</m:d>
                                    </m:e>
                                  </m:d>
                                </m:den>
                              </m:f>
                              <m:r>
                                <a:rPr lang="es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s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𝑜𝑡h𝑒𝑟𝑤𝑖𝑠𝑒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79CF6963-4C0E-6541-BCF3-71A76E7B5C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389560"/>
                <a:ext cx="5216172" cy="134088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A96737F-25C4-CE47-9885-6E47F750FB32}"/>
                  </a:ext>
                </a:extLst>
              </p:cNvPr>
              <p:cNvSpPr txBox="1"/>
              <p:nvPr/>
            </p:nvSpPr>
            <p:spPr>
              <a:xfrm>
                <a:off x="947310" y="3930872"/>
                <a:ext cx="3312958" cy="307777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400" i="1" dirty="0"/>
                  <a:t>The probability of taking action </a:t>
                </a:r>
                <a14:m>
                  <m:oMath xmlns:m="http://schemas.openxmlformats.org/officeDocument/2006/math">
                    <m:r>
                      <a:rPr lang="es-E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1400" i="1" dirty="0"/>
                  <a:t> in state </a:t>
                </a:r>
                <a14:m>
                  <m:oMath xmlns:m="http://schemas.openxmlformats.org/officeDocument/2006/math">
                    <m:r>
                      <a:rPr lang="es-ES" sz="14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sz="1400" i="1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A96737F-25C4-CE47-9885-6E47F750FB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310" y="3930872"/>
                <a:ext cx="3312958" cy="307777"/>
              </a:xfrm>
              <a:prstGeom prst="rect">
                <a:avLst/>
              </a:prstGeom>
              <a:blipFill>
                <a:blip r:embed="rId7"/>
                <a:stretch>
                  <a:fillRect l="-763" t="-3846" b="-11538"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F553665-1DC7-D446-A306-6A03CD3373D3}"/>
              </a:ext>
            </a:extLst>
          </p:cNvPr>
          <p:cNvCxnSpPr>
            <a:cxnSpLocks/>
          </p:cNvCxnSpPr>
          <p:nvPr/>
        </p:nvCxnSpPr>
        <p:spPr>
          <a:xfrm>
            <a:off x="1197681" y="4238649"/>
            <a:ext cx="0" cy="61978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179A6DA-08DB-DA4A-9901-1C91B437FBC6}"/>
              </a:ext>
            </a:extLst>
          </p:cNvPr>
          <p:cNvSpPr txBox="1"/>
          <p:nvPr/>
        </p:nvSpPr>
        <p:spPr>
          <a:xfrm>
            <a:off x="5214510" y="5730440"/>
            <a:ext cx="5357557" cy="30777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AU" sz="1400" i="1" dirty="0"/>
              <a:t>All non maximum actions are given the minimal probability of selection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1E7E632-5470-964E-8998-3CD2CB4CAB65}"/>
              </a:ext>
            </a:extLst>
          </p:cNvPr>
          <p:cNvCxnSpPr>
            <a:stCxn id="15" idx="1"/>
          </p:cNvCxnSpPr>
          <p:nvPr/>
        </p:nvCxnSpPr>
        <p:spPr>
          <a:xfrm flipH="1" flipV="1">
            <a:off x="4452510" y="5511573"/>
            <a:ext cx="762000" cy="37275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FD3D0E7-7172-1642-B7B0-1E55E8143E8D}"/>
              </a:ext>
            </a:extLst>
          </p:cNvPr>
          <p:cNvSpPr txBox="1"/>
          <p:nvPr/>
        </p:nvSpPr>
        <p:spPr>
          <a:xfrm>
            <a:off x="6205110" y="5236286"/>
            <a:ext cx="4717958" cy="30777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AU" sz="1400" i="1" dirty="0"/>
              <a:t>Maximum action is given the remaining bulk of the probability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8F450CD-5779-3F4A-B589-95F7B5693954}"/>
              </a:ext>
            </a:extLst>
          </p:cNvPr>
          <p:cNvCxnSpPr>
            <a:stCxn id="18" idx="1"/>
          </p:cNvCxnSpPr>
          <p:nvPr/>
        </p:nvCxnSpPr>
        <p:spPr>
          <a:xfrm flipH="1" flipV="1">
            <a:off x="5443110" y="5017419"/>
            <a:ext cx="762000" cy="37275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88BBF67-A3ED-FE48-9240-06AB76EEB107}"/>
                  </a:ext>
                </a:extLst>
              </p:cNvPr>
              <p:cNvSpPr txBox="1"/>
              <p:nvPr/>
            </p:nvSpPr>
            <p:spPr>
              <a:xfrm>
                <a:off x="6856440" y="745646"/>
                <a:ext cx="450617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/>
                  <a:t>How do we choose the value of </a:t>
                </a:r>
                <a14:m>
                  <m:oMath xmlns:m="http://schemas.openxmlformats.org/officeDocument/2006/math">
                    <m:r>
                      <a:rPr lang="es-E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sz="2400" b="1" dirty="0"/>
                  <a:t>?</a:t>
                </a:r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88BBF67-A3ED-FE48-9240-06AB76EEB1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6440" y="745646"/>
                <a:ext cx="4506170" cy="461665"/>
              </a:xfrm>
              <a:prstGeom prst="rect">
                <a:avLst/>
              </a:prstGeom>
              <a:blipFill>
                <a:blip r:embed="rId8"/>
                <a:stretch>
                  <a:fillRect l="-2254" t="-8108" r="-1690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286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20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8941E9-8391-0144-B67D-0A06F12251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G</a:t>
            </a:r>
            <a:r>
              <a:rPr lang="en-US" dirty="0"/>
              <a:t>reedy in the </a:t>
            </a:r>
            <a:r>
              <a:rPr lang="en-US" b="1" dirty="0"/>
              <a:t>L</a:t>
            </a:r>
            <a:r>
              <a:rPr lang="en-US" dirty="0"/>
              <a:t>imit with </a:t>
            </a:r>
            <a:r>
              <a:rPr lang="en-US" b="1" dirty="0"/>
              <a:t>I</a:t>
            </a:r>
            <a:r>
              <a:rPr lang="en-US" dirty="0"/>
              <a:t>nfinite </a:t>
            </a:r>
            <a:r>
              <a:rPr lang="en-US" b="1" dirty="0"/>
              <a:t>E</a:t>
            </a:r>
            <a:r>
              <a:rPr lang="en-US" dirty="0"/>
              <a:t>xploration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Folded Corner 3">
                <a:extLst>
                  <a:ext uri="{FF2B5EF4-FFF2-40B4-BE49-F238E27FC236}">
                    <a16:creationId xmlns:a16="http://schemas.microsoft.com/office/drawing/2014/main" id="{C8886261-3D31-9F47-BD87-9A4AB04FBE63}"/>
                  </a:ext>
                </a:extLst>
              </p:cNvPr>
              <p:cNvSpPr/>
              <p:nvPr/>
            </p:nvSpPr>
            <p:spPr>
              <a:xfrm>
                <a:off x="838200" y="1690688"/>
                <a:ext cx="7576457" cy="1186542"/>
              </a:xfrm>
              <a:prstGeom prst="foldedCorner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To assure convergence to the optimal policy, 2 conditions have to be met:</a:t>
                </a:r>
                <a:endParaRPr lang="en-US" b="1" dirty="0">
                  <a:solidFill>
                    <a:schemeClr val="tx1"/>
                  </a:solidFill>
                </a:endParaRPr>
              </a:p>
              <a:p>
                <a:endParaRPr lang="en-US" sz="900" b="1" dirty="0">
                  <a:solidFill>
                    <a:schemeClr val="tx1"/>
                  </a:solidFill>
                </a:endParaRPr>
              </a:p>
              <a:p>
                <a:r>
                  <a:rPr lang="es-ES" b="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	1 </a:t>
                </a:r>
                <a:r>
                  <a:rPr lang="en-US" dirty="0">
                    <a:solidFill>
                      <a:schemeClr val="tx1"/>
                    </a:solidFill>
                  </a:rPr>
                  <a:t>– Every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s-E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es-E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s-E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pair is visited infinitely many time</a:t>
                </a:r>
              </a:p>
              <a:p>
                <a:r>
                  <a:rPr lang="es-ES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	2 </a:t>
                </a:r>
                <a:r>
                  <a:rPr lang="en-US" dirty="0">
                    <a:solidFill>
                      <a:schemeClr val="tx1"/>
                    </a:solidFill>
                  </a:rPr>
                  <a:t>– The policy converges to a policy that is greedy </a:t>
                </a:r>
                <a:r>
                  <a:rPr lang="en-US" i="1" dirty="0" err="1">
                    <a:solidFill>
                      <a:schemeClr val="tx1"/>
                    </a:solidFill>
                  </a:rPr>
                  <a:t>w.r.t</a:t>
                </a:r>
                <a:r>
                  <a:rPr lang="en-US" i="1" dirty="0">
                    <a:solidFill>
                      <a:schemeClr val="tx1"/>
                    </a:solidFill>
                  </a:rPr>
                  <a:t>.</a:t>
                </a:r>
                <a:r>
                  <a:rPr lang="en-US" dirty="0">
                    <a:solidFill>
                      <a:schemeClr val="tx1"/>
                    </a:solidFill>
                  </a:rPr>
                  <a:t> Q</a:t>
                </a:r>
              </a:p>
              <a:p>
                <a:endParaRPr lang="en-US" dirty="0">
                  <a:solidFill>
                    <a:schemeClr val="tx1"/>
                  </a:solidFill>
                </a:endParaRPr>
              </a:p>
              <a:p>
                <a:endParaRPr lang="en-US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4" name="Folded Corner 3">
                <a:extLst>
                  <a:ext uri="{FF2B5EF4-FFF2-40B4-BE49-F238E27FC236}">
                    <a16:creationId xmlns:a16="http://schemas.microsoft.com/office/drawing/2014/main" id="{C8886261-3D31-9F47-BD87-9A4AB04FBE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90688"/>
                <a:ext cx="7576457" cy="1186542"/>
              </a:xfrm>
              <a:prstGeom prst="foldedCorner">
                <a:avLst/>
              </a:prstGeom>
              <a:blipFill>
                <a:blip r:embed="rId2"/>
                <a:stretch>
                  <a:fillRect l="-667" t="-1042"/>
                </a:stretch>
              </a:blip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Folded Corner 13">
                <a:extLst>
                  <a:ext uri="{FF2B5EF4-FFF2-40B4-BE49-F238E27FC236}">
                    <a16:creationId xmlns:a16="http://schemas.microsoft.com/office/drawing/2014/main" id="{11918B42-06A9-6444-9597-7236443F33E6}"/>
                  </a:ext>
                </a:extLst>
              </p:cNvPr>
              <p:cNvSpPr/>
              <p:nvPr/>
            </p:nvSpPr>
            <p:spPr>
              <a:xfrm>
                <a:off x="838199" y="3399745"/>
                <a:ext cx="7576457" cy="1291998"/>
              </a:xfrm>
              <a:prstGeom prst="foldedCorner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To satisfy the condition, the most common schedule for </a:t>
                </a:r>
                <a14:m>
                  <m:oMath xmlns:m="http://schemas.openxmlformats.org/officeDocument/2006/math">
                    <m:r>
                      <a:rPr lang="es-E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b="1" dirty="0">
                    <a:solidFill>
                      <a:schemeClr val="tx1"/>
                    </a:solidFill>
                  </a:rPr>
                  <a:t> </a:t>
                </a:r>
                <a:r>
                  <a:rPr lang="en-US" dirty="0">
                    <a:solidFill>
                      <a:schemeClr val="tx1"/>
                    </a:solidFill>
                  </a:rPr>
                  <a:t>is </a:t>
                </a:r>
                <a14:m>
                  <m:oMath xmlns:m="http://schemas.openxmlformats.org/officeDocument/2006/math">
                    <m:r>
                      <a:rPr lang="es-E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es-E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E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#</m:t>
                        </m:r>
                        <m:r>
                          <a:rPr lang="es-E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𝑒𝑝𝑖𝑠𝑜𝑑𝑒</m:t>
                        </m:r>
                      </m:den>
                    </m:f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endParaRPr lang="en-US" sz="900" b="1" dirty="0">
                  <a:solidFill>
                    <a:schemeClr val="tx1"/>
                  </a:solidFill>
                </a:endParaRPr>
              </a:p>
              <a:p>
                <a:r>
                  <a:rPr lang="es-ES" b="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	1 </a:t>
                </a:r>
                <a:r>
                  <a:rPr lang="en-US" dirty="0">
                    <a:solidFill>
                      <a:schemeClr val="tx1"/>
                    </a:solidFill>
                  </a:rPr>
                  <a:t>– </a:t>
                </a:r>
                <a14:m>
                  <m:oMath xmlns:m="http://schemas.openxmlformats.org/officeDocument/2006/math">
                    <m:r>
                      <a:rPr lang="es-E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s-ES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allways positive	</a:t>
                </a:r>
              </a:p>
              <a:p>
                <a:r>
                  <a:rPr lang="es-ES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	2 </a:t>
                </a:r>
                <a:r>
                  <a:rPr lang="en-US" dirty="0">
                    <a:solidFill>
                      <a:schemeClr val="tx1"/>
                    </a:solidFill>
                  </a:rPr>
                  <a:t>– </a:t>
                </a:r>
                <a14:m>
                  <m:oMath xmlns:m="http://schemas.openxmlformats.org/officeDocument/2006/math">
                    <m:r>
                      <a:rPr lang="es-E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decays to zero</a:t>
                </a:r>
              </a:p>
              <a:p>
                <a:endParaRPr lang="en-US" dirty="0">
                  <a:solidFill>
                    <a:schemeClr val="tx1"/>
                  </a:solidFill>
                </a:endParaRPr>
              </a:p>
              <a:p>
                <a:endParaRPr lang="en-US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4" name="Folded Corner 13">
                <a:extLst>
                  <a:ext uri="{FF2B5EF4-FFF2-40B4-BE49-F238E27FC236}">
                    <a16:creationId xmlns:a16="http://schemas.microsoft.com/office/drawing/2014/main" id="{11918B42-06A9-6444-9597-7236443F33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3399745"/>
                <a:ext cx="7576457" cy="1291998"/>
              </a:xfrm>
              <a:prstGeom prst="foldedCorner">
                <a:avLst/>
              </a:prstGeom>
              <a:blipFill>
                <a:blip r:embed="rId3"/>
                <a:stretch>
                  <a:fillRect l="-667"/>
                </a:stretch>
              </a:blip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188272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001F85-EC0B-F247-A4B1-7898FB9C19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3888" y="863487"/>
            <a:ext cx="10423451" cy="4452791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r>
              <a:rPr lang="en-US" sz="4800" b="1" dirty="0"/>
              <a:t>What can be improved in this method?</a:t>
            </a:r>
            <a:br>
              <a:rPr lang="en-US" sz="4800" b="1" dirty="0"/>
            </a:br>
            <a:br>
              <a:rPr lang="en-US" sz="4800" dirty="0"/>
            </a:br>
            <a:r>
              <a:rPr lang="en-US" sz="3600" dirty="0"/>
              <a:t>Right now we are improving the table after all the episodes</a:t>
            </a:r>
            <a:br>
              <a:rPr lang="en-US" sz="3600" dirty="0"/>
            </a:br>
            <a:br>
              <a:rPr lang="en-US" sz="3600" dirty="0"/>
            </a:br>
            <a:r>
              <a:rPr lang="en-US" sz="3600" dirty="0"/>
              <a:t>We need a way to update the values after </a:t>
            </a:r>
            <a:r>
              <a:rPr lang="en-US" sz="3600" b="1" dirty="0"/>
              <a:t>each episode</a:t>
            </a:r>
            <a:br>
              <a:rPr lang="en-US" sz="3600" dirty="0"/>
            </a:b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40060856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001F85-EC0B-F247-A4B1-7898FB9C19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52855"/>
            <a:ext cx="9144000" cy="5112010"/>
          </a:xfrm>
        </p:spPr>
        <p:txBody>
          <a:bodyPr>
            <a:normAutofit/>
          </a:bodyPr>
          <a:lstStyle/>
          <a:p>
            <a:r>
              <a:rPr lang="en-US" u="sng" dirty="0"/>
              <a:t>Monte Carlo Methods</a:t>
            </a:r>
            <a:br>
              <a:rPr lang="en-US" dirty="0"/>
            </a:br>
            <a:br>
              <a:rPr lang="en-US" dirty="0"/>
            </a:br>
            <a:r>
              <a:rPr lang="en-US" sz="4800" dirty="0"/>
              <a:t>Monte Carlo Control</a:t>
            </a:r>
            <a:br>
              <a:rPr lang="en-US" sz="4800" dirty="0"/>
            </a:br>
            <a:br>
              <a:rPr lang="en-US" sz="4800" dirty="0"/>
            </a:br>
            <a:r>
              <a:rPr lang="en-US" sz="4000" dirty="0"/>
              <a:t>Incremental updates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6661407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C943DFA1-74E6-B64E-9377-F4ED40E76B43}"/>
              </a:ext>
            </a:extLst>
          </p:cNvPr>
          <p:cNvSpPr/>
          <p:nvPr/>
        </p:nvSpPr>
        <p:spPr>
          <a:xfrm>
            <a:off x="838203" y="4238758"/>
            <a:ext cx="5589663" cy="457200"/>
          </a:xfrm>
          <a:prstGeom prst="rect">
            <a:avLst/>
          </a:prstGeom>
          <a:solidFill>
            <a:srgbClr val="F2F2F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AACA9F-E1A0-C042-86D0-177DF0891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Monte Carlo Control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17E965C2-634B-7A47-BF15-F5454848DD32}"/>
                  </a:ext>
                </a:extLst>
              </p:cNvPr>
              <p:cNvSpPr/>
              <p:nvPr/>
            </p:nvSpPr>
            <p:spPr>
              <a:xfrm>
                <a:off x="1015821" y="4264549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17E965C2-634B-7A47-BF15-F5454848DD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5821" y="4264549"/>
                <a:ext cx="422787" cy="405619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Rectangle 57">
            <a:extLst>
              <a:ext uri="{FF2B5EF4-FFF2-40B4-BE49-F238E27FC236}">
                <a16:creationId xmlns:a16="http://schemas.microsoft.com/office/drawing/2014/main" id="{53D85DC5-0F7E-8340-8B72-52B34756C81A}"/>
              </a:ext>
            </a:extLst>
          </p:cNvPr>
          <p:cNvSpPr/>
          <p:nvPr/>
        </p:nvSpPr>
        <p:spPr>
          <a:xfrm>
            <a:off x="838202" y="3589799"/>
            <a:ext cx="5589663" cy="457200"/>
          </a:xfrm>
          <a:prstGeom prst="rect">
            <a:avLst/>
          </a:prstGeom>
          <a:solidFill>
            <a:schemeClr val="accent2">
              <a:lumMod val="40000"/>
              <a:lumOff val="6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E13642BF-3EFD-4A45-B5EC-D8B2B2B7F64B}"/>
              </a:ext>
            </a:extLst>
          </p:cNvPr>
          <p:cNvSpPr/>
          <p:nvPr/>
        </p:nvSpPr>
        <p:spPr>
          <a:xfrm>
            <a:off x="838201" y="2951883"/>
            <a:ext cx="5589663" cy="457200"/>
          </a:xfrm>
          <a:prstGeom prst="rect">
            <a:avLst/>
          </a:prstGeom>
          <a:solidFill>
            <a:schemeClr val="accent4">
              <a:lumMod val="40000"/>
              <a:lumOff val="6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66B73CE4-B84C-734E-B198-DFFC830C32C7}"/>
              </a:ext>
            </a:extLst>
          </p:cNvPr>
          <p:cNvSpPr/>
          <p:nvPr/>
        </p:nvSpPr>
        <p:spPr>
          <a:xfrm>
            <a:off x="838200" y="2269319"/>
            <a:ext cx="5589663" cy="457200"/>
          </a:xfrm>
          <a:prstGeom prst="rect">
            <a:avLst/>
          </a:prstGeom>
          <a:solidFill>
            <a:schemeClr val="accent6">
              <a:lumMod val="20000"/>
              <a:lumOff val="8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2" name="Table 61">
                <a:extLst>
                  <a:ext uri="{FF2B5EF4-FFF2-40B4-BE49-F238E27FC236}">
                    <a16:creationId xmlns:a16="http://schemas.microsoft.com/office/drawing/2014/main" id="{C68AD586-42D9-F14C-9317-D85BFC002AB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41212" y="4238758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2" name="Table 61">
                <a:extLst>
                  <a:ext uri="{FF2B5EF4-FFF2-40B4-BE49-F238E27FC236}">
                    <a16:creationId xmlns:a16="http://schemas.microsoft.com/office/drawing/2014/main" id="{C68AD586-42D9-F14C-9317-D85BFC002AB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41212" y="4238758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r="-5405" b="-54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3" name="Table 62">
                <a:extLst>
                  <a:ext uri="{FF2B5EF4-FFF2-40B4-BE49-F238E27FC236}">
                    <a16:creationId xmlns:a16="http://schemas.microsoft.com/office/drawing/2014/main" id="{D7DDD976-EB52-D04B-BDA4-69028CEE2F7F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35679" y="3588709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3" name="Table 62">
                <a:extLst>
                  <a:ext uri="{FF2B5EF4-FFF2-40B4-BE49-F238E27FC236}">
                    <a16:creationId xmlns:a16="http://schemas.microsoft.com/office/drawing/2014/main" id="{D7DDD976-EB52-D04B-BDA4-69028CEE2F7F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35679" y="3588709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2703" t="-2703" r="-2703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4" name="Table 63">
                <a:extLst>
                  <a:ext uri="{FF2B5EF4-FFF2-40B4-BE49-F238E27FC236}">
                    <a16:creationId xmlns:a16="http://schemas.microsoft.com/office/drawing/2014/main" id="{F8DE72A1-B0FA-BB4F-AA02-43CA1A0E6D50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29880" y="2978734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4" name="Table 63">
                <a:extLst>
                  <a:ext uri="{FF2B5EF4-FFF2-40B4-BE49-F238E27FC236}">
                    <a16:creationId xmlns:a16="http://schemas.microsoft.com/office/drawing/2014/main" id="{F8DE72A1-B0FA-BB4F-AA02-43CA1A0E6D50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29880" y="2978734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2703" t="-2703" r="-2703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5" name="Table 64">
                <a:extLst>
                  <a:ext uri="{FF2B5EF4-FFF2-40B4-BE49-F238E27FC236}">
                    <a16:creationId xmlns:a16="http://schemas.microsoft.com/office/drawing/2014/main" id="{FEA03CA2-7A85-4348-9F94-EC297E1EEB87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55641" y="2270897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5" name="Table 64">
                <a:extLst>
                  <a:ext uri="{FF2B5EF4-FFF2-40B4-BE49-F238E27FC236}">
                    <a16:creationId xmlns:a16="http://schemas.microsoft.com/office/drawing/2014/main" id="{FEA03CA2-7A85-4348-9F94-EC297E1EEB87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55641" y="2270897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2703" r="-2703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12FC9CB3-7237-6F45-BF28-59540F3880E7}"/>
              </a:ext>
            </a:extLst>
          </p:cNvPr>
          <p:cNvCxnSpPr>
            <a:cxnSpLocks/>
            <a:stCxn id="11" idx="7"/>
            <a:endCxn id="80" idx="1"/>
          </p:cNvCxnSpPr>
          <p:nvPr/>
        </p:nvCxnSpPr>
        <p:spPr>
          <a:xfrm flipV="1">
            <a:off x="1376692" y="3826606"/>
            <a:ext cx="502681" cy="497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D32B97FF-2032-6A4A-9BE2-EE16CDF51F5A}"/>
                  </a:ext>
                </a:extLst>
              </p:cNvPr>
              <p:cNvSpPr/>
              <p:nvPr/>
            </p:nvSpPr>
            <p:spPr>
              <a:xfrm>
                <a:off x="1438760" y="4003056"/>
                <a:ext cx="48545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D32B97FF-2032-6A4A-9BE2-EE16CDF51F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8760" y="4003056"/>
                <a:ext cx="485454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F147EF10-8208-EA44-AED3-7048F0CA3C40}"/>
                  </a:ext>
                </a:extLst>
              </p:cNvPr>
              <p:cNvSpPr/>
              <p:nvPr/>
            </p:nvSpPr>
            <p:spPr>
              <a:xfrm>
                <a:off x="2191004" y="3634447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F147EF10-8208-EA44-AED3-7048F0CA3C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1004" y="3634447"/>
                <a:ext cx="422787" cy="405619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BD9425DE-ED9C-904D-BE07-A268AD55E617}"/>
                  </a:ext>
                </a:extLst>
              </p:cNvPr>
              <p:cNvSpPr/>
              <p:nvPr/>
            </p:nvSpPr>
            <p:spPr>
              <a:xfrm>
                <a:off x="1879373" y="3685883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BD9425DE-ED9C-904D-BE07-A268AD55E6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9373" y="3685883"/>
                <a:ext cx="321042" cy="281445"/>
              </a:xfrm>
              <a:prstGeom prst="rect">
                <a:avLst/>
              </a:prstGeom>
              <a:blipFill>
                <a:blip r:embed="rId10"/>
                <a:stretch>
                  <a:fillRect b="-1304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C552E0F1-6802-614D-B44D-B89C8DDACF14}"/>
                  </a:ext>
                </a:extLst>
              </p:cNvPr>
              <p:cNvSpPr/>
              <p:nvPr/>
            </p:nvSpPr>
            <p:spPr>
              <a:xfrm>
                <a:off x="3332110" y="3634447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C552E0F1-6802-614D-B44D-B89C8DDACF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2110" y="3634447"/>
                <a:ext cx="422787" cy="405619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12E5BBC6-1C2B-8140-B06F-013BA79E2FF0}"/>
                  </a:ext>
                </a:extLst>
              </p:cNvPr>
              <p:cNvSpPr/>
              <p:nvPr/>
            </p:nvSpPr>
            <p:spPr>
              <a:xfrm>
                <a:off x="3020479" y="3695715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12E5BBC6-1C2B-8140-B06F-013BA79E2F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0479" y="3695715"/>
                <a:ext cx="321042" cy="281445"/>
              </a:xfrm>
              <a:prstGeom prst="rect">
                <a:avLst/>
              </a:prstGeom>
              <a:blipFill>
                <a:blip r:embed="rId12"/>
                <a:stretch>
                  <a:fillRect b="-1304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103AFDF4-E69E-7C45-B326-F34CD1210784}"/>
              </a:ext>
            </a:extLst>
          </p:cNvPr>
          <p:cNvCxnSpPr>
            <a:cxnSpLocks/>
            <a:stCxn id="79" idx="6"/>
            <a:endCxn id="83" idx="1"/>
          </p:cNvCxnSpPr>
          <p:nvPr/>
        </p:nvCxnSpPr>
        <p:spPr>
          <a:xfrm flipV="1">
            <a:off x="2613791" y="3836438"/>
            <a:ext cx="406688" cy="8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70D17732-DCF3-E54E-B3D6-D766B65293CD}"/>
                  </a:ext>
                </a:extLst>
              </p:cNvPr>
              <p:cNvSpPr/>
              <p:nvPr/>
            </p:nvSpPr>
            <p:spPr>
              <a:xfrm>
                <a:off x="2575128" y="3503956"/>
                <a:ext cx="4907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70D17732-DCF3-E54E-B3D6-D766B65293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5128" y="3503956"/>
                <a:ext cx="490775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3B0D38EF-6579-F242-A082-34DAEA80C2E8}"/>
                  </a:ext>
                </a:extLst>
              </p:cNvPr>
              <p:cNvSpPr/>
              <p:nvPr/>
            </p:nvSpPr>
            <p:spPr>
              <a:xfrm>
                <a:off x="4362186" y="2989471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3B0D38EF-6579-F242-A082-34DAEA80C2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2186" y="2989471"/>
                <a:ext cx="422787" cy="405619"/>
              </a:xfrm>
              <a:prstGeom prst="ellipse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47386336-C44D-FB45-9264-B215C353D318}"/>
                  </a:ext>
                </a:extLst>
              </p:cNvPr>
              <p:cNvSpPr/>
              <p:nvPr/>
            </p:nvSpPr>
            <p:spPr>
              <a:xfrm>
                <a:off x="4050555" y="3050739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47386336-C44D-FB45-9264-B215C353D3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0555" y="3050739"/>
                <a:ext cx="321042" cy="281445"/>
              </a:xfrm>
              <a:prstGeom prst="rect">
                <a:avLst/>
              </a:prstGeom>
              <a:blipFill>
                <a:blip r:embed="rId15"/>
                <a:stretch>
                  <a:fillRect b="-1363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17B4788E-4BDC-5943-A6A5-89ED46197D86}"/>
              </a:ext>
            </a:extLst>
          </p:cNvPr>
          <p:cNvCxnSpPr>
            <a:stCxn id="82" idx="7"/>
            <a:endCxn id="90" idx="1"/>
          </p:cNvCxnSpPr>
          <p:nvPr/>
        </p:nvCxnSpPr>
        <p:spPr>
          <a:xfrm flipV="1">
            <a:off x="3692981" y="3191462"/>
            <a:ext cx="357574" cy="5023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4220B116-C86C-2749-B35D-255F4A7491E2}"/>
                  </a:ext>
                </a:extLst>
              </p:cNvPr>
              <p:cNvSpPr/>
              <p:nvPr/>
            </p:nvSpPr>
            <p:spPr>
              <a:xfrm>
                <a:off x="3760959" y="3310260"/>
                <a:ext cx="4907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4220B116-C86C-2749-B35D-255F4A7491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0959" y="3310260"/>
                <a:ext cx="490775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975580C6-086D-2D4E-94AC-787BD2D92D87}"/>
                  </a:ext>
                </a:extLst>
              </p:cNvPr>
              <p:cNvSpPr/>
              <p:nvPr/>
            </p:nvSpPr>
            <p:spPr>
              <a:xfrm>
                <a:off x="5400289" y="2300533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975580C6-086D-2D4E-94AC-787BD2D92D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0289" y="2300533"/>
                <a:ext cx="422787" cy="405619"/>
              </a:xfrm>
              <a:prstGeom prst="ellipse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A3328890-207A-234F-A6B6-2FFB4E3EAAD1}"/>
                  </a:ext>
                </a:extLst>
              </p:cNvPr>
              <p:cNvSpPr/>
              <p:nvPr/>
            </p:nvSpPr>
            <p:spPr>
              <a:xfrm>
                <a:off x="5078025" y="2361801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A3328890-207A-234F-A6B6-2FFB4E3EAA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8025" y="2361801"/>
                <a:ext cx="321042" cy="281445"/>
              </a:xfrm>
              <a:prstGeom prst="rect">
                <a:avLst/>
              </a:prstGeom>
              <a:blipFill>
                <a:blip r:embed="rId18"/>
                <a:stretch>
                  <a:fillRect b="-1304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B79ECA2E-0EE9-AB48-9388-CE12F8D9F462}"/>
              </a:ext>
            </a:extLst>
          </p:cNvPr>
          <p:cNvCxnSpPr>
            <a:stCxn id="89" idx="7"/>
            <a:endCxn id="96" idx="1"/>
          </p:cNvCxnSpPr>
          <p:nvPr/>
        </p:nvCxnSpPr>
        <p:spPr>
          <a:xfrm flipV="1">
            <a:off x="4723057" y="2502524"/>
            <a:ext cx="354968" cy="5463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316A1E87-A35D-6040-8E91-099A11DD7804}"/>
                  </a:ext>
                </a:extLst>
              </p:cNvPr>
              <p:cNvSpPr/>
              <p:nvPr/>
            </p:nvSpPr>
            <p:spPr>
              <a:xfrm>
                <a:off x="4795160" y="2649014"/>
                <a:ext cx="4907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316A1E87-A35D-6040-8E91-099A11DD78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5160" y="2649014"/>
                <a:ext cx="490775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5" name="TextBox 114">
            <a:extLst>
              <a:ext uri="{FF2B5EF4-FFF2-40B4-BE49-F238E27FC236}">
                <a16:creationId xmlns:a16="http://schemas.microsoft.com/office/drawing/2014/main" id="{1D6FE999-C020-B844-A7D5-9D4A158F0D30}"/>
              </a:ext>
            </a:extLst>
          </p:cNvPr>
          <p:cNvSpPr txBox="1"/>
          <p:nvPr/>
        </p:nvSpPr>
        <p:spPr>
          <a:xfrm>
            <a:off x="229880" y="1605528"/>
            <a:ext cx="39566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How do we update the table?</a:t>
            </a:r>
          </a:p>
        </p:txBody>
      </p:sp>
      <p:graphicFrame>
        <p:nvGraphicFramePr>
          <p:cNvPr id="51" name="Table 50">
            <a:extLst>
              <a:ext uri="{FF2B5EF4-FFF2-40B4-BE49-F238E27FC236}">
                <a16:creationId xmlns:a16="http://schemas.microsoft.com/office/drawing/2014/main" id="{01569297-DD99-5F4F-BB78-D857227C75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3992215"/>
              </p:ext>
            </p:extLst>
          </p:nvPr>
        </p:nvGraphicFramePr>
        <p:xfrm>
          <a:off x="6983468" y="2276522"/>
          <a:ext cx="5063392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65848">
                  <a:extLst>
                    <a:ext uri="{9D8B030D-6E8A-4147-A177-3AD203B41FA5}">
                      <a16:colId xmlns:a16="http://schemas.microsoft.com/office/drawing/2014/main" val="4083391532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28691003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2672610783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40526304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54235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+8 + 7.8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83789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294618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59E921FD-C604-0640-8948-5789CF6966B5}"/>
                  </a:ext>
                </a:extLst>
              </p:cNvPr>
              <p:cNvSpPr/>
              <p:nvPr/>
            </p:nvSpPr>
            <p:spPr>
              <a:xfrm>
                <a:off x="6502483" y="2235838"/>
                <a:ext cx="43813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59E921FD-C604-0640-8948-5789CF6966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2483" y="2235838"/>
                <a:ext cx="438132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1A1549DA-98B8-EB48-BBD3-B97EFAF25C58}"/>
                  </a:ext>
                </a:extLst>
              </p:cNvPr>
              <p:cNvSpPr/>
              <p:nvPr/>
            </p:nvSpPr>
            <p:spPr>
              <a:xfrm>
                <a:off x="6496593" y="2631814"/>
                <a:ext cx="4434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1A1549DA-98B8-EB48-BBD3-B97EFAF25C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6593" y="2631814"/>
                <a:ext cx="443455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5B44AA76-E7BF-5744-A6BF-163C62D9AB94}"/>
                  </a:ext>
                </a:extLst>
              </p:cNvPr>
              <p:cNvSpPr/>
              <p:nvPr/>
            </p:nvSpPr>
            <p:spPr>
              <a:xfrm>
                <a:off x="6496593" y="3001146"/>
                <a:ext cx="4434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5B44AA76-E7BF-5744-A6BF-163C62D9AB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6593" y="3001146"/>
                <a:ext cx="443455" cy="36933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Right Arrow 60">
            <a:extLst>
              <a:ext uri="{FF2B5EF4-FFF2-40B4-BE49-F238E27FC236}">
                <a16:creationId xmlns:a16="http://schemas.microsoft.com/office/drawing/2014/main" id="{44335652-9669-F64F-9DA9-4021D5A126DE}"/>
              </a:ext>
            </a:extLst>
          </p:cNvPr>
          <p:cNvSpPr/>
          <p:nvPr/>
        </p:nvSpPr>
        <p:spPr>
          <a:xfrm rot="16200000">
            <a:off x="7240239" y="1921531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BFF29A62-F88F-C34B-A880-AF586EF3C7B9}"/>
                  </a:ext>
                </a:extLst>
              </p:cNvPr>
              <p:cNvSpPr/>
              <p:nvPr/>
            </p:nvSpPr>
            <p:spPr>
              <a:xfrm>
                <a:off x="7556761" y="1866506"/>
                <a:ext cx="46621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BFF29A62-F88F-C34B-A880-AF586EF3C7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6761" y="1866506"/>
                <a:ext cx="466217" cy="369332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Right Arrow 66">
            <a:extLst>
              <a:ext uri="{FF2B5EF4-FFF2-40B4-BE49-F238E27FC236}">
                <a16:creationId xmlns:a16="http://schemas.microsoft.com/office/drawing/2014/main" id="{C8A985AD-ABA2-D245-BEE5-A365EBCE82F6}"/>
              </a:ext>
            </a:extLst>
          </p:cNvPr>
          <p:cNvSpPr/>
          <p:nvPr/>
        </p:nvSpPr>
        <p:spPr>
          <a:xfrm rot="10800000">
            <a:off x="9765799" y="1981038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DA0F4CC3-C73D-F346-A586-E06D2B8F334C}"/>
                  </a:ext>
                </a:extLst>
              </p:cNvPr>
              <p:cNvSpPr/>
              <p:nvPr/>
            </p:nvSpPr>
            <p:spPr>
              <a:xfrm>
                <a:off x="10063134" y="1871978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DA0F4CC3-C73D-F346-A586-E06D2B8F33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3134" y="1871978"/>
                <a:ext cx="473143" cy="369332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Right Arrow 70">
            <a:extLst>
              <a:ext uri="{FF2B5EF4-FFF2-40B4-BE49-F238E27FC236}">
                <a16:creationId xmlns:a16="http://schemas.microsoft.com/office/drawing/2014/main" id="{0241A050-7AB9-804B-AF15-C5E9F8A0BEB3}"/>
              </a:ext>
            </a:extLst>
          </p:cNvPr>
          <p:cNvSpPr/>
          <p:nvPr/>
        </p:nvSpPr>
        <p:spPr>
          <a:xfrm>
            <a:off x="11140713" y="1980245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74B2B57F-738C-244D-803E-2AD32B903C6E}"/>
                  </a:ext>
                </a:extLst>
              </p:cNvPr>
              <p:cNvSpPr/>
              <p:nvPr/>
            </p:nvSpPr>
            <p:spPr>
              <a:xfrm>
                <a:off x="11417003" y="1886848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74B2B57F-738C-244D-803E-2AD32B903C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17003" y="1886848"/>
                <a:ext cx="473143" cy="369332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Right Arrow 72">
            <a:extLst>
              <a:ext uri="{FF2B5EF4-FFF2-40B4-BE49-F238E27FC236}">
                <a16:creationId xmlns:a16="http://schemas.microsoft.com/office/drawing/2014/main" id="{FB2D4AD2-7344-8445-903A-533AF07D7D38}"/>
              </a:ext>
            </a:extLst>
          </p:cNvPr>
          <p:cNvSpPr/>
          <p:nvPr/>
        </p:nvSpPr>
        <p:spPr>
          <a:xfrm rot="5400000">
            <a:off x="8590396" y="1952852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09D98772-1A62-7749-9041-83AE24F54722}"/>
                  </a:ext>
                </a:extLst>
              </p:cNvPr>
              <p:cNvSpPr/>
              <p:nvPr/>
            </p:nvSpPr>
            <p:spPr>
              <a:xfrm>
                <a:off x="8885073" y="1862630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09D98772-1A62-7749-9041-83AE24F547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85073" y="1862630"/>
                <a:ext cx="473143" cy="369332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" name="Right Arrow 80">
            <a:extLst>
              <a:ext uri="{FF2B5EF4-FFF2-40B4-BE49-F238E27FC236}">
                <a16:creationId xmlns:a16="http://schemas.microsoft.com/office/drawing/2014/main" id="{61C3E022-5C73-5840-B29E-2950B6A7BEAC}"/>
              </a:ext>
            </a:extLst>
          </p:cNvPr>
          <p:cNvSpPr/>
          <p:nvPr/>
        </p:nvSpPr>
        <p:spPr>
          <a:xfrm rot="16200000">
            <a:off x="1704189" y="4128474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5" name="Right Arrow 84">
            <a:extLst>
              <a:ext uri="{FF2B5EF4-FFF2-40B4-BE49-F238E27FC236}">
                <a16:creationId xmlns:a16="http://schemas.microsoft.com/office/drawing/2014/main" id="{10A3AB0C-FC16-2E46-8470-FFBFF9CD5C72}"/>
              </a:ext>
            </a:extLst>
          </p:cNvPr>
          <p:cNvSpPr/>
          <p:nvPr/>
        </p:nvSpPr>
        <p:spPr>
          <a:xfrm rot="10800000">
            <a:off x="2627358" y="3906781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7" name="Right Arrow 86">
            <a:extLst>
              <a:ext uri="{FF2B5EF4-FFF2-40B4-BE49-F238E27FC236}">
                <a16:creationId xmlns:a16="http://schemas.microsoft.com/office/drawing/2014/main" id="{956BE76E-99FE-5B42-AAAC-236CD4770E17}"/>
              </a:ext>
            </a:extLst>
          </p:cNvPr>
          <p:cNvSpPr/>
          <p:nvPr/>
        </p:nvSpPr>
        <p:spPr>
          <a:xfrm>
            <a:off x="3864916" y="3653750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1" name="Right Arrow 90">
            <a:extLst>
              <a:ext uri="{FF2B5EF4-FFF2-40B4-BE49-F238E27FC236}">
                <a16:creationId xmlns:a16="http://schemas.microsoft.com/office/drawing/2014/main" id="{DE072E89-8C2C-2E4A-8946-CCCACD721063}"/>
              </a:ext>
            </a:extLst>
          </p:cNvPr>
          <p:cNvSpPr/>
          <p:nvPr/>
        </p:nvSpPr>
        <p:spPr>
          <a:xfrm rot="5400000">
            <a:off x="5060211" y="2853222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7595AD1-6EDD-EA44-B945-CF225B7B2429}"/>
              </a:ext>
            </a:extLst>
          </p:cNvPr>
          <p:cNvSpPr/>
          <p:nvPr/>
        </p:nvSpPr>
        <p:spPr>
          <a:xfrm>
            <a:off x="2200760" y="3326324"/>
            <a:ext cx="1148316" cy="1020725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02DF04BA-451B-C044-AC0E-087219848F52}"/>
              </a:ext>
            </a:extLst>
          </p:cNvPr>
          <p:cNvSpPr/>
          <p:nvPr/>
        </p:nvSpPr>
        <p:spPr>
          <a:xfrm>
            <a:off x="3352893" y="3009915"/>
            <a:ext cx="1018704" cy="1214850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40597CE6-5EAE-B94A-BB97-F26AFDF9660C}"/>
              </a:ext>
            </a:extLst>
          </p:cNvPr>
          <p:cNvSpPr/>
          <p:nvPr/>
        </p:nvSpPr>
        <p:spPr>
          <a:xfrm>
            <a:off x="4362186" y="2257902"/>
            <a:ext cx="1018704" cy="1214850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Curved Connector 9">
            <a:extLst>
              <a:ext uri="{FF2B5EF4-FFF2-40B4-BE49-F238E27FC236}">
                <a16:creationId xmlns:a16="http://schemas.microsoft.com/office/drawing/2014/main" id="{FDDAA122-9DCA-7A43-BAD0-8647F3D7155B}"/>
              </a:ext>
            </a:extLst>
          </p:cNvPr>
          <p:cNvCxnSpPr>
            <a:cxnSpLocks/>
            <a:stCxn id="8" idx="2"/>
          </p:cNvCxnSpPr>
          <p:nvPr/>
        </p:nvCxnSpPr>
        <p:spPr>
          <a:xfrm rot="5400000" flipH="1" flipV="1">
            <a:off x="5839729" y="-112930"/>
            <a:ext cx="1395168" cy="7524790"/>
          </a:xfrm>
          <a:prstGeom prst="curvedConnector4">
            <a:avLst>
              <a:gd name="adj1" fmla="val 22939"/>
              <a:gd name="adj2" fmla="val 9999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313A0961-3231-A949-B8E8-BB5A95AB629A}"/>
                  </a:ext>
                </a:extLst>
              </p:cNvPr>
              <p:cNvSpPr/>
              <p:nvPr/>
            </p:nvSpPr>
            <p:spPr>
              <a:xfrm>
                <a:off x="3349076" y="2241310"/>
                <a:ext cx="2049992" cy="198345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s-E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s-E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s-E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s-E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s-E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s-E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r>
                        <a:rPr lang="es-E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=−1</m:t>
                      </m:r>
                      <m:r>
                        <a:rPr lang="es-E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−1−1</m:t>
                      </m:r>
                      <m:r>
                        <a:rPr lang="es-E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+10=</m:t>
                      </m:r>
                      <m:r>
                        <a:rPr lang="es-E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7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313A0961-3231-A949-B8E8-BB5A95AB62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9076" y="2241310"/>
                <a:ext cx="2049992" cy="1983455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00" name="Table 99">
            <a:extLst>
              <a:ext uri="{FF2B5EF4-FFF2-40B4-BE49-F238E27FC236}">
                <a16:creationId xmlns:a16="http://schemas.microsoft.com/office/drawing/2014/main" id="{B5A4418F-679E-0F4F-9EAB-F19FF1AF18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5413223"/>
              </p:ext>
            </p:extLst>
          </p:nvPr>
        </p:nvGraphicFramePr>
        <p:xfrm>
          <a:off x="6930546" y="4759406"/>
          <a:ext cx="5063392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65848">
                  <a:extLst>
                    <a:ext uri="{9D8B030D-6E8A-4147-A177-3AD203B41FA5}">
                      <a16:colId xmlns:a16="http://schemas.microsoft.com/office/drawing/2014/main" val="4083391532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28691003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2672610783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40526304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54235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+4+1=+5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83789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294618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D79AC000-A28A-6E45-8B82-84D12E9846BC}"/>
                  </a:ext>
                </a:extLst>
              </p:cNvPr>
              <p:cNvSpPr/>
              <p:nvPr/>
            </p:nvSpPr>
            <p:spPr>
              <a:xfrm>
                <a:off x="6449561" y="4718722"/>
                <a:ext cx="43813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D79AC000-A28A-6E45-8B82-84D12E9846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9561" y="4718722"/>
                <a:ext cx="438132" cy="369332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0A1E8149-CA6F-294E-8BA0-F4ADD1458D23}"/>
                  </a:ext>
                </a:extLst>
              </p:cNvPr>
              <p:cNvSpPr/>
              <p:nvPr/>
            </p:nvSpPr>
            <p:spPr>
              <a:xfrm>
                <a:off x="6443671" y="5114698"/>
                <a:ext cx="4434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0A1E8149-CA6F-294E-8BA0-F4ADD1458D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3671" y="5114698"/>
                <a:ext cx="443455" cy="369332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06D6BD10-FE39-B449-A0EC-AE9C1DB45837}"/>
                  </a:ext>
                </a:extLst>
              </p:cNvPr>
              <p:cNvSpPr/>
              <p:nvPr/>
            </p:nvSpPr>
            <p:spPr>
              <a:xfrm>
                <a:off x="6443671" y="5484030"/>
                <a:ext cx="4434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06D6BD10-FE39-B449-A0EC-AE9C1DB458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3671" y="5484030"/>
                <a:ext cx="443455" cy="369332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5" name="Right Arrow 104">
            <a:extLst>
              <a:ext uri="{FF2B5EF4-FFF2-40B4-BE49-F238E27FC236}">
                <a16:creationId xmlns:a16="http://schemas.microsoft.com/office/drawing/2014/main" id="{3A82F55B-A57C-2D49-8201-A76B2F5518FC}"/>
              </a:ext>
            </a:extLst>
          </p:cNvPr>
          <p:cNvSpPr/>
          <p:nvPr/>
        </p:nvSpPr>
        <p:spPr>
          <a:xfrm rot="16200000">
            <a:off x="7187317" y="4404415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BB4A8A57-652D-814C-A3CE-94F1968A3022}"/>
                  </a:ext>
                </a:extLst>
              </p:cNvPr>
              <p:cNvSpPr/>
              <p:nvPr/>
            </p:nvSpPr>
            <p:spPr>
              <a:xfrm>
                <a:off x="7503839" y="4349390"/>
                <a:ext cx="46621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BB4A8A57-652D-814C-A3CE-94F1968A30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3839" y="4349390"/>
                <a:ext cx="466217" cy="369332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7" name="Right Arrow 106">
            <a:extLst>
              <a:ext uri="{FF2B5EF4-FFF2-40B4-BE49-F238E27FC236}">
                <a16:creationId xmlns:a16="http://schemas.microsoft.com/office/drawing/2014/main" id="{5573F282-974C-8C4D-BDF2-324395491D75}"/>
              </a:ext>
            </a:extLst>
          </p:cNvPr>
          <p:cNvSpPr/>
          <p:nvPr/>
        </p:nvSpPr>
        <p:spPr>
          <a:xfrm rot="10800000">
            <a:off x="9712877" y="4463922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02B0381B-F09C-F546-B72B-C9F9B07130C6}"/>
                  </a:ext>
                </a:extLst>
              </p:cNvPr>
              <p:cNvSpPr/>
              <p:nvPr/>
            </p:nvSpPr>
            <p:spPr>
              <a:xfrm>
                <a:off x="10010212" y="4354862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02B0381B-F09C-F546-B72B-C9F9B07130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0212" y="4354862"/>
                <a:ext cx="473143" cy="369332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9" name="Right Arrow 108">
            <a:extLst>
              <a:ext uri="{FF2B5EF4-FFF2-40B4-BE49-F238E27FC236}">
                <a16:creationId xmlns:a16="http://schemas.microsoft.com/office/drawing/2014/main" id="{48AFC5B8-CE5B-8440-9318-C4251549CE2C}"/>
              </a:ext>
            </a:extLst>
          </p:cNvPr>
          <p:cNvSpPr/>
          <p:nvPr/>
        </p:nvSpPr>
        <p:spPr>
          <a:xfrm>
            <a:off x="11087791" y="4463129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B31E9720-D0ED-5244-BC79-37DA35C6A1BD}"/>
                  </a:ext>
                </a:extLst>
              </p:cNvPr>
              <p:cNvSpPr/>
              <p:nvPr/>
            </p:nvSpPr>
            <p:spPr>
              <a:xfrm>
                <a:off x="11364081" y="4369732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B31E9720-D0ED-5244-BC79-37DA35C6A1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64081" y="4369732"/>
                <a:ext cx="473143" cy="369332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1" name="Right Arrow 110">
            <a:extLst>
              <a:ext uri="{FF2B5EF4-FFF2-40B4-BE49-F238E27FC236}">
                <a16:creationId xmlns:a16="http://schemas.microsoft.com/office/drawing/2014/main" id="{79B9EC0C-F543-2D41-A6E6-10C6B0BADDE7}"/>
              </a:ext>
            </a:extLst>
          </p:cNvPr>
          <p:cNvSpPr/>
          <p:nvPr/>
        </p:nvSpPr>
        <p:spPr>
          <a:xfrm rot="5400000">
            <a:off x="8537474" y="4435736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5AF707F0-BE82-B646-A50E-F66079042639}"/>
                  </a:ext>
                </a:extLst>
              </p:cNvPr>
              <p:cNvSpPr/>
              <p:nvPr/>
            </p:nvSpPr>
            <p:spPr>
              <a:xfrm>
                <a:off x="8832151" y="4345514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5AF707F0-BE82-B646-A50E-F660790426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2151" y="4345514"/>
                <a:ext cx="473143" cy="369332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43D34565-D11E-9C43-ABF3-A7874656AD57}"/>
                  </a:ext>
                </a:extLst>
              </p:cNvPr>
              <p:cNvSpPr/>
              <p:nvPr/>
            </p:nvSpPr>
            <p:spPr>
              <a:xfrm>
                <a:off x="2294991" y="4040066"/>
                <a:ext cx="1016368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600" b="0" i="1" smtClean="0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s-E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s-ES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43D34565-D11E-9C43-ABF3-A7874656AD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4991" y="4040066"/>
                <a:ext cx="1016368" cy="338554"/>
              </a:xfrm>
              <a:prstGeom prst="rect">
                <a:avLst/>
              </a:prstGeom>
              <a:blipFill>
                <a:blip r:embed="rId36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AD67A4B0-71C6-D445-B076-274BBE56B297}"/>
                  </a:ext>
                </a:extLst>
              </p:cNvPr>
              <p:cNvSpPr txBox="1"/>
              <p:nvPr/>
            </p:nvSpPr>
            <p:spPr>
              <a:xfrm>
                <a:off x="95694" y="6222694"/>
                <a:ext cx="11898244" cy="528863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 w="38100">
                <a:solidFill>
                  <a:srgbClr val="C0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General Update Rule: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ES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dirty="0"/>
                  <a:t> =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ES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s-ES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d>
                          <m:d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den>
                    </m:f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s-E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𝑄</m:t>
                        </m:r>
                        <m:d>
                          <m:d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/>
                  <a:t> = Current + step size * (expected – current)  </a:t>
                </a:r>
              </a:p>
            </p:txBody>
          </p:sp>
        </mc:Choice>
        <mc:Fallback xmlns="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AD67A4B0-71C6-D445-B076-274BBE56B2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694" y="6222694"/>
                <a:ext cx="11898244" cy="528863"/>
              </a:xfrm>
              <a:prstGeom prst="rect">
                <a:avLst/>
              </a:prstGeom>
              <a:blipFill>
                <a:blip r:embed="rId37"/>
                <a:stretch>
                  <a:fillRect l="-319"/>
                </a:stretch>
              </a:blipFill>
              <a:ln w="38100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15398E5F-A216-4349-B683-81D935B9E0CD}"/>
              </a:ext>
            </a:extLst>
          </p:cNvPr>
          <p:cNvCxnSpPr>
            <a:cxnSpLocks/>
            <a:stCxn id="41" idx="0"/>
          </p:cNvCxnSpPr>
          <p:nvPr/>
        </p:nvCxnSpPr>
        <p:spPr>
          <a:xfrm flipH="1" flipV="1">
            <a:off x="2774919" y="4354864"/>
            <a:ext cx="473054" cy="57048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874FE979-461B-F34B-8F7A-359EB4A93F35}"/>
              </a:ext>
            </a:extLst>
          </p:cNvPr>
          <p:cNvCxnSpPr>
            <a:cxnSpLocks/>
            <a:stCxn id="41" idx="2"/>
          </p:cNvCxnSpPr>
          <p:nvPr/>
        </p:nvCxnSpPr>
        <p:spPr>
          <a:xfrm>
            <a:off x="3247973" y="5860602"/>
            <a:ext cx="0" cy="362092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urved Connector 121">
            <a:extLst>
              <a:ext uri="{FF2B5EF4-FFF2-40B4-BE49-F238E27FC236}">
                <a16:creationId xmlns:a16="http://schemas.microsoft.com/office/drawing/2014/main" id="{F4133106-79CE-734F-992B-57C6C3A3C924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2774918" y="4347049"/>
            <a:ext cx="7140350" cy="8605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C508F4A-09BB-6747-9C00-C24B09458265}"/>
                  </a:ext>
                </a:extLst>
              </p:cNvPr>
              <p:cNvSpPr txBox="1"/>
              <p:nvPr/>
            </p:nvSpPr>
            <p:spPr>
              <a:xfrm>
                <a:off x="95694" y="4925346"/>
                <a:ext cx="6304558" cy="935256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 w="12700">
                <a:solidFill>
                  <a:srgbClr val="C0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Update Rule: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s-E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=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s-E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  <m:r>
                      <a:rPr lang="es-ES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d>
                          <m:d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d>
                      </m:den>
                    </m:f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𝑄</m:t>
                        </m:r>
                        <m:d>
                          <m:d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s-ES" b="0" i="1" smtClean="0">
                        <a:latin typeface="Cambria Math" panose="02040503050406030204" pitchFamily="18" charset="0"/>
                      </a:rPr>
                      <m:t>=8+</m:t>
                    </m:r>
                    <m:f>
                      <m:f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den>
                    </m:f>
                    <m:d>
                      <m:d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7−8</m:t>
                        </m:r>
                      </m:e>
                    </m:d>
                    <m:r>
                      <a:rPr lang="es-ES" b="0" i="1" smtClean="0">
                        <a:latin typeface="Cambria Math" panose="02040503050406030204" pitchFamily="18" charset="0"/>
                      </a:rPr>
                      <m:t>=7</m:t>
                    </m:r>
                    <m:r>
                      <a:rPr lang="es-ES" b="0" i="0" smtClean="0">
                        <a:latin typeface="Cambria Math" panose="02040503050406030204" pitchFamily="18" charset="0"/>
                      </a:rPr>
                      <m:t>.8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C508F4A-09BB-6747-9C00-C24B094582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694" y="4925346"/>
                <a:ext cx="6304558" cy="935256"/>
              </a:xfrm>
              <a:prstGeom prst="rect">
                <a:avLst/>
              </a:prstGeom>
              <a:blipFill>
                <a:blip r:embed="rId38"/>
                <a:stretch>
                  <a:fillRect l="-803"/>
                </a:stretch>
              </a:blipFill>
              <a:ln w="12700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E1A54E7F-5512-9147-9D95-5AE723F4B19A}"/>
              </a:ext>
            </a:extLst>
          </p:cNvPr>
          <p:cNvSpPr txBox="1"/>
          <p:nvPr/>
        </p:nvSpPr>
        <p:spPr>
          <a:xfrm flipH="1">
            <a:off x="4163853" y="1627369"/>
            <a:ext cx="312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Suppose episode X</a:t>
            </a:r>
          </a:p>
        </p:txBody>
      </p:sp>
      <p:cxnSp>
        <p:nvCxnSpPr>
          <p:cNvPr id="16" name="Curved Connector 15">
            <a:extLst>
              <a:ext uri="{FF2B5EF4-FFF2-40B4-BE49-F238E27FC236}">
                <a16:creationId xmlns:a16="http://schemas.microsoft.com/office/drawing/2014/main" id="{9F34A5D9-8A1F-AF4F-BCE5-9043C23003EA}"/>
              </a:ext>
            </a:extLst>
          </p:cNvPr>
          <p:cNvCxnSpPr>
            <a:cxnSpLocks/>
          </p:cNvCxnSpPr>
          <p:nvPr/>
        </p:nvCxnSpPr>
        <p:spPr>
          <a:xfrm rot="10800000" flipV="1">
            <a:off x="5614221" y="2798196"/>
            <a:ext cx="4151578" cy="2216255"/>
          </a:xfrm>
          <a:prstGeom prst="curvedConnector3">
            <a:avLst>
              <a:gd name="adj1" fmla="val 9997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DD788E4-3FDA-F44F-9B76-F9672F374B74}"/>
              </a:ext>
            </a:extLst>
          </p:cNvPr>
          <p:cNvCxnSpPr>
            <a:cxnSpLocks/>
          </p:cNvCxnSpPr>
          <p:nvPr/>
        </p:nvCxnSpPr>
        <p:spPr>
          <a:xfrm rot="10800000" flipV="1">
            <a:off x="4163857" y="5422828"/>
            <a:ext cx="6319498" cy="27317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Cross 111">
            <a:extLst>
              <a:ext uri="{FF2B5EF4-FFF2-40B4-BE49-F238E27FC236}">
                <a16:creationId xmlns:a16="http://schemas.microsoft.com/office/drawing/2014/main" id="{2DD8D26E-7E63-A74E-8362-7EC06EA3A220}"/>
              </a:ext>
            </a:extLst>
          </p:cNvPr>
          <p:cNvSpPr/>
          <p:nvPr/>
        </p:nvSpPr>
        <p:spPr>
          <a:xfrm rot="18814226">
            <a:off x="9738591" y="2655902"/>
            <a:ext cx="395418" cy="398414"/>
          </a:xfrm>
          <a:prstGeom prst="plus">
            <a:avLst>
              <a:gd name="adj" fmla="val 44034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Cross 112">
            <a:extLst>
              <a:ext uri="{FF2B5EF4-FFF2-40B4-BE49-F238E27FC236}">
                <a16:creationId xmlns:a16="http://schemas.microsoft.com/office/drawing/2014/main" id="{94CDBE2E-CAEB-D94C-B19E-F9B74A97B81F}"/>
              </a:ext>
            </a:extLst>
          </p:cNvPr>
          <p:cNvSpPr/>
          <p:nvPr/>
        </p:nvSpPr>
        <p:spPr>
          <a:xfrm rot="18814226">
            <a:off x="9663300" y="5106029"/>
            <a:ext cx="395418" cy="398414"/>
          </a:xfrm>
          <a:prstGeom prst="plus">
            <a:avLst>
              <a:gd name="adj" fmla="val 44034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2EA1A29E-68C1-AF4A-A584-12083612F0FF}"/>
                  </a:ext>
                </a:extLst>
              </p:cNvPr>
              <p:cNvSpPr txBox="1"/>
              <p:nvPr/>
            </p:nvSpPr>
            <p:spPr>
              <a:xfrm>
                <a:off x="8934125" y="1398708"/>
                <a:ext cx="9341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2EA1A29E-68C1-AF4A-A584-12083612F0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4125" y="1398708"/>
                <a:ext cx="934102" cy="369332"/>
              </a:xfrm>
              <a:prstGeom prst="rect">
                <a:avLst/>
              </a:prstGeom>
              <a:blipFill>
                <a:blip r:embed="rId39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CB57F8AB-C789-DA44-8E9E-6ED8D93D5FF1}"/>
                  </a:ext>
                </a:extLst>
              </p:cNvPr>
              <p:cNvSpPr txBox="1"/>
              <p:nvPr/>
            </p:nvSpPr>
            <p:spPr>
              <a:xfrm>
                <a:off x="9025165" y="3997439"/>
                <a:ext cx="9341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CB57F8AB-C789-DA44-8E9E-6ED8D93D5F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5165" y="3997439"/>
                <a:ext cx="934102" cy="369332"/>
              </a:xfrm>
              <a:prstGeom prst="rect">
                <a:avLst/>
              </a:prstGeom>
              <a:blipFill>
                <a:blip r:embed="rId4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18869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" grpId="0" animBg="1"/>
      <p:bldP spid="113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C943DFA1-74E6-B64E-9377-F4ED40E76B43}"/>
              </a:ext>
            </a:extLst>
          </p:cNvPr>
          <p:cNvSpPr/>
          <p:nvPr/>
        </p:nvSpPr>
        <p:spPr>
          <a:xfrm>
            <a:off x="838203" y="4238758"/>
            <a:ext cx="5589663" cy="457200"/>
          </a:xfrm>
          <a:prstGeom prst="rect">
            <a:avLst/>
          </a:prstGeom>
          <a:solidFill>
            <a:srgbClr val="F2F2F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AACA9F-E1A0-C042-86D0-177DF0891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Monte Carlo Control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17E965C2-634B-7A47-BF15-F5454848DD32}"/>
                  </a:ext>
                </a:extLst>
              </p:cNvPr>
              <p:cNvSpPr/>
              <p:nvPr/>
            </p:nvSpPr>
            <p:spPr>
              <a:xfrm>
                <a:off x="1015821" y="4264549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17E965C2-634B-7A47-BF15-F5454848DD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5821" y="4264549"/>
                <a:ext cx="422787" cy="405619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Rectangle 57">
            <a:extLst>
              <a:ext uri="{FF2B5EF4-FFF2-40B4-BE49-F238E27FC236}">
                <a16:creationId xmlns:a16="http://schemas.microsoft.com/office/drawing/2014/main" id="{53D85DC5-0F7E-8340-8B72-52B34756C81A}"/>
              </a:ext>
            </a:extLst>
          </p:cNvPr>
          <p:cNvSpPr/>
          <p:nvPr/>
        </p:nvSpPr>
        <p:spPr>
          <a:xfrm>
            <a:off x="838202" y="3589799"/>
            <a:ext cx="5589663" cy="457200"/>
          </a:xfrm>
          <a:prstGeom prst="rect">
            <a:avLst/>
          </a:prstGeom>
          <a:solidFill>
            <a:schemeClr val="accent2">
              <a:lumMod val="40000"/>
              <a:lumOff val="6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E13642BF-3EFD-4A45-B5EC-D8B2B2B7F64B}"/>
              </a:ext>
            </a:extLst>
          </p:cNvPr>
          <p:cNvSpPr/>
          <p:nvPr/>
        </p:nvSpPr>
        <p:spPr>
          <a:xfrm>
            <a:off x="838201" y="2951883"/>
            <a:ext cx="5589663" cy="457200"/>
          </a:xfrm>
          <a:prstGeom prst="rect">
            <a:avLst/>
          </a:prstGeom>
          <a:solidFill>
            <a:schemeClr val="accent4">
              <a:lumMod val="40000"/>
              <a:lumOff val="6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66B73CE4-B84C-734E-B198-DFFC830C32C7}"/>
              </a:ext>
            </a:extLst>
          </p:cNvPr>
          <p:cNvSpPr/>
          <p:nvPr/>
        </p:nvSpPr>
        <p:spPr>
          <a:xfrm>
            <a:off x="838200" y="2269319"/>
            <a:ext cx="5589663" cy="457200"/>
          </a:xfrm>
          <a:prstGeom prst="rect">
            <a:avLst/>
          </a:prstGeom>
          <a:solidFill>
            <a:schemeClr val="accent6">
              <a:lumMod val="20000"/>
              <a:lumOff val="8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2" name="Table 61">
                <a:extLst>
                  <a:ext uri="{FF2B5EF4-FFF2-40B4-BE49-F238E27FC236}">
                    <a16:creationId xmlns:a16="http://schemas.microsoft.com/office/drawing/2014/main" id="{C68AD586-42D9-F14C-9317-D85BFC002AB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41212" y="4238758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2" name="Table 61">
                <a:extLst>
                  <a:ext uri="{FF2B5EF4-FFF2-40B4-BE49-F238E27FC236}">
                    <a16:creationId xmlns:a16="http://schemas.microsoft.com/office/drawing/2014/main" id="{C68AD586-42D9-F14C-9317-D85BFC002AB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41212" y="4238758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r="-5405" b="-54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3" name="Table 62">
                <a:extLst>
                  <a:ext uri="{FF2B5EF4-FFF2-40B4-BE49-F238E27FC236}">
                    <a16:creationId xmlns:a16="http://schemas.microsoft.com/office/drawing/2014/main" id="{D7DDD976-EB52-D04B-BDA4-69028CEE2F7F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35679" y="3588709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3" name="Table 62">
                <a:extLst>
                  <a:ext uri="{FF2B5EF4-FFF2-40B4-BE49-F238E27FC236}">
                    <a16:creationId xmlns:a16="http://schemas.microsoft.com/office/drawing/2014/main" id="{D7DDD976-EB52-D04B-BDA4-69028CEE2F7F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35679" y="3588709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2703" t="-2703" r="-2703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4" name="Table 63">
                <a:extLst>
                  <a:ext uri="{FF2B5EF4-FFF2-40B4-BE49-F238E27FC236}">
                    <a16:creationId xmlns:a16="http://schemas.microsoft.com/office/drawing/2014/main" id="{F8DE72A1-B0FA-BB4F-AA02-43CA1A0E6D50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29880" y="2978734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4" name="Table 63">
                <a:extLst>
                  <a:ext uri="{FF2B5EF4-FFF2-40B4-BE49-F238E27FC236}">
                    <a16:creationId xmlns:a16="http://schemas.microsoft.com/office/drawing/2014/main" id="{F8DE72A1-B0FA-BB4F-AA02-43CA1A0E6D50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29880" y="2978734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2703" t="-2703" r="-2703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5" name="Table 64">
                <a:extLst>
                  <a:ext uri="{FF2B5EF4-FFF2-40B4-BE49-F238E27FC236}">
                    <a16:creationId xmlns:a16="http://schemas.microsoft.com/office/drawing/2014/main" id="{FEA03CA2-7A85-4348-9F94-EC297E1EEB87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55641" y="2270897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5" name="Table 64">
                <a:extLst>
                  <a:ext uri="{FF2B5EF4-FFF2-40B4-BE49-F238E27FC236}">
                    <a16:creationId xmlns:a16="http://schemas.microsoft.com/office/drawing/2014/main" id="{FEA03CA2-7A85-4348-9F94-EC297E1EEB87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55641" y="2270897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2703" r="-2703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12FC9CB3-7237-6F45-BF28-59540F3880E7}"/>
              </a:ext>
            </a:extLst>
          </p:cNvPr>
          <p:cNvCxnSpPr>
            <a:cxnSpLocks/>
            <a:stCxn id="11" idx="7"/>
            <a:endCxn id="80" idx="1"/>
          </p:cNvCxnSpPr>
          <p:nvPr/>
        </p:nvCxnSpPr>
        <p:spPr>
          <a:xfrm flipV="1">
            <a:off x="1376692" y="3826606"/>
            <a:ext cx="502681" cy="497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D32B97FF-2032-6A4A-9BE2-EE16CDF51F5A}"/>
                  </a:ext>
                </a:extLst>
              </p:cNvPr>
              <p:cNvSpPr/>
              <p:nvPr/>
            </p:nvSpPr>
            <p:spPr>
              <a:xfrm>
                <a:off x="1438760" y="4003056"/>
                <a:ext cx="48545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D32B97FF-2032-6A4A-9BE2-EE16CDF51F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8760" y="4003056"/>
                <a:ext cx="485454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F147EF10-8208-EA44-AED3-7048F0CA3C40}"/>
                  </a:ext>
                </a:extLst>
              </p:cNvPr>
              <p:cNvSpPr/>
              <p:nvPr/>
            </p:nvSpPr>
            <p:spPr>
              <a:xfrm>
                <a:off x="2191004" y="3634447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F147EF10-8208-EA44-AED3-7048F0CA3C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1004" y="3634447"/>
                <a:ext cx="422787" cy="405619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BD9425DE-ED9C-904D-BE07-A268AD55E617}"/>
                  </a:ext>
                </a:extLst>
              </p:cNvPr>
              <p:cNvSpPr/>
              <p:nvPr/>
            </p:nvSpPr>
            <p:spPr>
              <a:xfrm>
                <a:off x="1879373" y="3685883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BD9425DE-ED9C-904D-BE07-A268AD55E6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9373" y="3685883"/>
                <a:ext cx="321042" cy="281445"/>
              </a:xfrm>
              <a:prstGeom prst="rect">
                <a:avLst/>
              </a:prstGeom>
              <a:blipFill>
                <a:blip r:embed="rId10"/>
                <a:stretch>
                  <a:fillRect b="-1304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C552E0F1-6802-614D-B44D-B89C8DDACF14}"/>
                  </a:ext>
                </a:extLst>
              </p:cNvPr>
              <p:cNvSpPr/>
              <p:nvPr/>
            </p:nvSpPr>
            <p:spPr>
              <a:xfrm>
                <a:off x="3332110" y="3634447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C552E0F1-6802-614D-B44D-B89C8DDACF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2110" y="3634447"/>
                <a:ext cx="422787" cy="405619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12E5BBC6-1C2B-8140-B06F-013BA79E2FF0}"/>
                  </a:ext>
                </a:extLst>
              </p:cNvPr>
              <p:cNvSpPr/>
              <p:nvPr/>
            </p:nvSpPr>
            <p:spPr>
              <a:xfrm>
                <a:off x="3020479" y="3695715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12E5BBC6-1C2B-8140-B06F-013BA79E2F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0479" y="3695715"/>
                <a:ext cx="321042" cy="281445"/>
              </a:xfrm>
              <a:prstGeom prst="rect">
                <a:avLst/>
              </a:prstGeom>
              <a:blipFill>
                <a:blip r:embed="rId12"/>
                <a:stretch>
                  <a:fillRect b="-1304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103AFDF4-E69E-7C45-B326-F34CD1210784}"/>
              </a:ext>
            </a:extLst>
          </p:cNvPr>
          <p:cNvCxnSpPr>
            <a:cxnSpLocks/>
            <a:stCxn id="79" idx="6"/>
            <a:endCxn id="83" idx="1"/>
          </p:cNvCxnSpPr>
          <p:nvPr/>
        </p:nvCxnSpPr>
        <p:spPr>
          <a:xfrm flipV="1">
            <a:off x="2613791" y="3836438"/>
            <a:ext cx="406688" cy="8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70D17732-DCF3-E54E-B3D6-D766B65293CD}"/>
                  </a:ext>
                </a:extLst>
              </p:cNvPr>
              <p:cNvSpPr/>
              <p:nvPr/>
            </p:nvSpPr>
            <p:spPr>
              <a:xfrm>
                <a:off x="2575128" y="3503956"/>
                <a:ext cx="4907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70D17732-DCF3-E54E-B3D6-D766B65293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5128" y="3503956"/>
                <a:ext cx="490775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3B0D38EF-6579-F242-A082-34DAEA80C2E8}"/>
                  </a:ext>
                </a:extLst>
              </p:cNvPr>
              <p:cNvSpPr/>
              <p:nvPr/>
            </p:nvSpPr>
            <p:spPr>
              <a:xfrm>
                <a:off x="4362186" y="2989471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3B0D38EF-6579-F242-A082-34DAEA80C2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2186" y="2989471"/>
                <a:ext cx="422787" cy="405619"/>
              </a:xfrm>
              <a:prstGeom prst="ellipse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47386336-C44D-FB45-9264-B215C353D318}"/>
                  </a:ext>
                </a:extLst>
              </p:cNvPr>
              <p:cNvSpPr/>
              <p:nvPr/>
            </p:nvSpPr>
            <p:spPr>
              <a:xfrm>
                <a:off x="4050555" y="3050739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47386336-C44D-FB45-9264-B215C353D3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0555" y="3050739"/>
                <a:ext cx="321042" cy="281445"/>
              </a:xfrm>
              <a:prstGeom prst="rect">
                <a:avLst/>
              </a:prstGeom>
              <a:blipFill>
                <a:blip r:embed="rId15"/>
                <a:stretch>
                  <a:fillRect b="-1363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17B4788E-4BDC-5943-A6A5-89ED46197D86}"/>
              </a:ext>
            </a:extLst>
          </p:cNvPr>
          <p:cNvCxnSpPr>
            <a:stCxn id="82" idx="7"/>
            <a:endCxn id="90" idx="1"/>
          </p:cNvCxnSpPr>
          <p:nvPr/>
        </p:nvCxnSpPr>
        <p:spPr>
          <a:xfrm flipV="1">
            <a:off x="3692981" y="3191462"/>
            <a:ext cx="357574" cy="5023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4220B116-C86C-2749-B35D-255F4A7491E2}"/>
                  </a:ext>
                </a:extLst>
              </p:cNvPr>
              <p:cNvSpPr/>
              <p:nvPr/>
            </p:nvSpPr>
            <p:spPr>
              <a:xfrm>
                <a:off x="3760959" y="3310260"/>
                <a:ext cx="4907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4220B116-C86C-2749-B35D-255F4A7491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0959" y="3310260"/>
                <a:ext cx="490775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A3328890-207A-234F-A6B6-2FFB4E3EAAD1}"/>
                  </a:ext>
                </a:extLst>
              </p:cNvPr>
              <p:cNvSpPr/>
              <p:nvPr/>
            </p:nvSpPr>
            <p:spPr>
              <a:xfrm>
                <a:off x="5078025" y="2361801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A3328890-207A-234F-A6B6-2FFB4E3EAA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8025" y="2361801"/>
                <a:ext cx="321042" cy="281445"/>
              </a:xfrm>
              <a:prstGeom prst="rect">
                <a:avLst/>
              </a:prstGeom>
              <a:blipFill>
                <a:blip r:embed="rId18"/>
                <a:stretch>
                  <a:fillRect b="-1304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B79ECA2E-0EE9-AB48-9388-CE12F8D9F462}"/>
              </a:ext>
            </a:extLst>
          </p:cNvPr>
          <p:cNvCxnSpPr>
            <a:stCxn id="89" idx="7"/>
            <a:endCxn id="96" idx="1"/>
          </p:cNvCxnSpPr>
          <p:nvPr/>
        </p:nvCxnSpPr>
        <p:spPr>
          <a:xfrm flipV="1">
            <a:off x="4723057" y="2502524"/>
            <a:ext cx="354968" cy="5463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316A1E87-A35D-6040-8E91-099A11DD7804}"/>
                  </a:ext>
                </a:extLst>
              </p:cNvPr>
              <p:cNvSpPr/>
              <p:nvPr/>
            </p:nvSpPr>
            <p:spPr>
              <a:xfrm>
                <a:off x="4795160" y="2649014"/>
                <a:ext cx="4907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316A1E87-A35D-6040-8E91-099A11DD78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5160" y="2649014"/>
                <a:ext cx="490775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5" name="TextBox 114">
            <a:extLst>
              <a:ext uri="{FF2B5EF4-FFF2-40B4-BE49-F238E27FC236}">
                <a16:creationId xmlns:a16="http://schemas.microsoft.com/office/drawing/2014/main" id="{1D6FE999-C020-B844-A7D5-9D4A158F0D30}"/>
              </a:ext>
            </a:extLst>
          </p:cNvPr>
          <p:cNvSpPr txBox="1"/>
          <p:nvPr/>
        </p:nvSpPr>
        <p:spPr>
          <a:xfrm>
            <a:off x="229880" y="1605528"/>
            <a:ext cx="39566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How do we update the table?</a:t>
            </a:r>
          </a:p>
        </p:txBody>
      </p:sp>
      <p:graphicFrame>
        <p:nvGraphicFramePr>
          <p:cNvPr id="51" name="Table 50">
            <a:extLst>
              <a:ext uri="{FF2B5EF4-FFF2-40B4-BE49-F238E27FC236}">
                <a16:creationId xmlns:a16="http://schemas.microsoft.com/office/drawing/2014/main" id="{01569297-DD99-5F4F-BB78-D857227C75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0562751"/>
              </p:ext>
            </p:extLst>
          </p:nvPr>
        </p:nvGraphicFramePr>
        <p:xfrm>
          <a:off x="6983468" y="2276522"/>
          <a:ext cx="5063392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65848">
                  <a:extLst>
                    <a:ext uri="{9D8B030D-6E8A-4147-A177-3AD203B41FA5}">
                      <a16:colId xmlns:a16="http://schemas.microsoft.com/office/drawing/2014/main" val="4083391532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28691003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2672610783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40526304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54235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+7.8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+9 +8.8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83789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2946182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A67BFE56-4F0B-064F-9771-239071C9F50D}"/>
                  </a:ext>
                </a:extLst>
              </p:cNvPr>
              <p:cNvSpPr txBox="1"/>
              <p:nvPr/>
            </p:nvSpPr>
            <p:spPr>
              <a:xfrm>
                <a:off x="8934125" y="1398708"/>
                <a:ext cx="9341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A67BFE56-4F0B-064F-9771-239071C9F5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4125" y="1398708"/>
                <a:ext cx="934102" cy="369332"/>
              </a:xfrm>
              <a:prstGeom prst="rect">
                <a:avLst/>
              </a:prstGeom>
              <a:blipFill>
                <a:blip r:embed="rId20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59E921FD-C604-0640-8948-5789CF6966B5}"/>
                  </a:ext>
                </a:extLst>
              </p:cNvPr>
              <p:cNvSpPr/>
              <p:nvPr/>
            </p:nvSpPr>
            <p:spPr>
              <a:xfrm>
                <a:off x="6502483" y="2235838"/>
                <a:ext cx="43813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59E921FD-C604-0640-8948-5789CF6966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2483" y="2235838"/>
                <a:ext cx="438132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1A1549DA-98B8-EB48-BBD3-B97EFAF25C58}"/>
                  </a:ext>
                </a:extLst>
              </p:cNvPr>
              <p:cNvSpPr/>
              <p:nvPr/>
            </p:nvSpPr>
            <p:spPr>
              <a:xfrm>
                <a:off x="6496593" y="2631814"/>
                <a:ext cx="4434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1A1549DA-98B8-EB48-BBD3-B97EFAF25C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6593" y="2631814"/>
                <a:ext cx="443455" cy="36933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5B44AA76-E7BF-5744-A6BF-163C62D9AB94}"/>
                  </a:ext>
                </a:extLst>
              </p:cNvPr>
              <p:cNvSpPr/>
              <p:nvPr/>
            </p:nvSpPr>
            <p:spPr>
              <a:xfrm>
                <a:off x="6496593" y="3001146"/>
                <a:ext cx="4434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5B44AA76-E7BF-5744-A6BF-163C62D9AB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6593" y="3001146"/>
                <a:ext cx="443455" cy="369332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Right Arrow 60">
            <a:extLst>
              <a:ext uri="{FF2B5EF4-FFF2-40B4-BE49-F238E27FC236}">
                <a16:creationId xmlns:a16="http://schemas.microsoft.com/office/drawing/2014/main" id="{44335652-9669-F64F-9DA9-4021D5A126DE}"/>
              </a:ext>
            </a:extLst>
          </p:cNvPr>
          <p:cNvSpPr/>
          <p:nvPr/>
        </p:nvSpPr>
        <p:spPr>
          <a:xfrm rot="16200000">
            <a:off x="7240239" y="1921531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BFF29A62-F88F-C34B-A880-AF586EF3C7B9}"/>
                  </a:ext>
                </a:extLst>
              </p:cNvPr>
              <p:cNvSpPr/>
              <p:nvPr/>
            </p:nvSpPr>
            <p:spPr>
              <a:xfrm>
                <a:off x="7556761" y="1866506"/>
                <a:ext cx="46621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BFF29A62-F88F-C34B-A880-AF586EF3C7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6761" y="1866506"/>
                <a:ext cx="466217" cy="369332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Right Arrow 66">
            <a:extLst>
              <a:ext uri="{FF2B5EF4-FFF2-40B4-BE49-F238E27FC236}">
                <a16:creationId xmlns:a16="http://schemas.microsoft.com/office/drawing/2014/main" id="{C8A985AD-ABA2-D245-BEE5-A365EBCE82F6}"/>
              </a:ext>
            </a:extLst>
          </p:cNvPr>
          <p:cNvSpPr/>
          <p:nvPr/>
        </p:nvSpPr>
        <p:spPr>
          <a:xfrm rot="10800000">
            <a:off x="9765799" y="1981038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DA0F4CC3-C73D-F346-A586-E06D2B8F334C}"/>
                  </a:ext>
                </a:extLst>
              </p:cNvPr>
              <p:cNvSpPr/>
              <p:nvPr/>
            </p:nvSpPr>
            <p:spPr>
              <a:xfrm>
                <a:off x="10063134" y="1871978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DA0F4CC3-C73D-F346-A586-E06D2B8F33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3134" y="1871978"/>
                <a:ext cx="473143" cy="369332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Right Arrow 70">
            <a:extLst>
              <a:ext uri="{FF2B5EF4-FFF2-40B4-BE49-F238E27FC236}">
                <a16:creationId xmlns:a16="http://schemas.microsoft.com/office/drawing/2014/main" id="{0241A050-7AB9-804B-AF15-C5E9F8A0BEB3}"/>
              </a:ext>
            </a:extLst>
          </p:cNvPr>
          <p:cNvSpPr/>
          <p:nvPr/>
        </p:nvSpPr>
        <p:spPr>
          <a:xfrm>
            <a:off x="11140713" y="1980245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74B2B57F-738C-244D-803E-2AD32B903C6E}"/>
                  </a:ext>
                </a:extLst>
              </p:cNvPr>
              <p:cNvSpPr/>
              <p:nvPr/>
            </p:nvSpPr>
            <p:spPr>
              <a:xfrm>
                <a:off x="11417003" y="1886848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74B2B57F-738C-244D-803E-2AD32B903C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17003" y="1886848"/>
                <a:ext cx="473143" cy="369332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Right Arrow 72">
            <a:extLst>
              <a:ext uri="{FF2B5EF4-FFF2-40B4-BE49-F238E27FC236}">
                <a16:creationId xmlns:a16="http://schemas.microsoft.com/office/drawing/2014/main" id="{FB2D4AD2-7344-8445-903A-533AF07D7D38}"/>
              </a:ext>
            </a:extLst>
          </p:cNvPr>
          <p:cNvSpPr/>
          <p:nvPr/>
        </p:nvSpPr>
        <p:spPr>
          <a:xfrm rot="5400000">
            <a:off x="8590396" y="1952852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09D98772-1A62-7749-9041-83AE24F54722}"/>
                  </a:ext>
                </a:extLst>
              </p:cNvPr>
              <p:cNvSpPr/>
              <p:nvPr/>
            </p:nvSpPr>
            <p:spPr>
              <a:xfrm>
                <a:off x="8885073" y="1862630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09D98772-1A62-7749-9041-83AE24F547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85073" y="1862630"/>
                <a:ext cx="473143" cy="369332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" name="Right Arrow 80">
            <a:extLst>
              <a:ext uri="{FF2B5EF4-FFF2-40B4-BE49-F238E27FC236}">
                <a16:creationId xmlns:a16="http://schemas.microsoft.com/office/drawing/2014/main" id="{61C3E022-5C73-5840-B29E-2950B6A7BEAC}"/>
              </a:ext>
            </a:extLst>
          </p:cNvPr>
          <p:cNvSpPr/>
          <p:nvPr/>
        </p:nvSpPr>
        <p:spPr>
          <a:xfrm rot="16200000">
            <a:off x="1704189" y="4128474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5" name="Right Arrow 84">
            <a:extLst>
              <a:ext uri="{FF2B5EF4-FFF2-40B4-BE49-F238E27FC236}">
                <a16:creationId xmlns:a16="http://schemas.microsoft.com/office/drawing/2014/main" id="{10A3AB0C-FC16-2E46-8470-FFBFF9CD5C72}"/>
              </a:ext>
            </a:extLst>
          </p:cNvPr>
          <p:cNvSpPr/>
          <p:nvPr/>
        </p:nvSpPr>
        <p:spPr>
          <a:xfrm rot="10800000">
            <a:off x="2627358" y="3906781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7" name="Right Arrow 86">
            <a:extLst>
              <a:ext uri="{FF2B5EF4-FFF2-40B4-BE49-F238E27FC236}">
                <a16:creationId xmlns:a16="http://schemas.microsoft.com/office/drawing/2014/main" id="{956BE76E-99FE-5B42-AAAC-236CD4770E17}"/>
              </a:ext>
            </a:extLst>
          </p:cNvPr>
          <p:cNvSpPr/>
          <p:nvPr/>
        </p:nvSpPr>
        <p:spPr>
          <a:xfrm>
            <a:off x="3864916" y="3653750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1" name="Right Arrow 90">
            <a:extLst>
              <a:ext uri="{FF2B5EF4-FFF2-40B4-BE49-F238E27FC236}">
                <a16:creationId xmlns:a16="http://schemas.microsoft.com/office/drawing/2014/main" id="{DE072E89-8C2C-2E4A-8946-CCCACD721063}"/>
              </a:ext>
            </a:extLst>
          </p:cNvPr>
          <p:cNvSpPr/>
          <p:nvPr/>
        </p:nvSpPr>
        <p:spPr>
          <a:xfrm rot="5400000">
            <a:off x="5060211" y="2853222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7595AD1-6EDD-EA44-B945-CF225B7B2429}"/>
              </a:ext>
            </a:extLst>
          </p:cNvPr>
          <p:cNvSpPr/>
          <p:nvPr/>
        </p:nvSpPr>
        <p:spPr>
          <a:xfrm>
            <a:off x="2200760" y="3326324"/>
            <a:ext cx="1148316" cy="1020725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02DF04BA-451B-C044-AC0E-087219848F52}"/>
              </a:ext>
            </a:extLst>
          </p:cNvPr>
          <p:cNvSpPr/>
          <p:nvPr/>
        </p:nvSpPr>
        <p:spPr>
          <a:xfrm>
            <a:off x="3352893" y="3009915"/>
            <a:ext cx="1018704" cy="1214850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313A0961-3231-A949-B8E8-BB5A95AB629A}"/>
                  </a:ext>
                </a:extLst>
              </p:cNvPr>
              <p:cNvSpPr/>
              <p:nvPr/>
            </p:nvSpPr>
            <p:spPr>
              <a:xfrm>
                <a:off x="4343554" y="2082544"/>
                <a:ext cx="1770152" cy="1323589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s-E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=+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s-E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s-E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r>
                        <a:rPr lang="es-E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−1−1</m:t>
                      </m:r>
                      <m:r>
                        <a:rPr lang="es-E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+10=</m:t>
                      </m:r>
                      <m:r>
                        <a:rPr lang="es-E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313A0961-3231-A949-B8E8-BB5A95AB62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3554" y="2082544"/>
                <a:ext cx="1770152" cy="1323589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00" name="Table 99">
            <a:extLst>
              <a:ext uri="{FF2B5EF4-FFF2-40B4-BE49-F238E27FC236}">
                <a16:creationId xmlns:a16="http://schemas.microsoft.com/office/drawing/2014/main" id="{B5A4418F-679E-0F4F-9EAB-F19FF1AF18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1863689"/>
              </p:ext>
            </p:extLst>
          </p:nvPr>
        </p:nvGraphicFramePr>
        <p:xfrm>
          <a:off x="6930546" y="4759406"/>
          <a:ext cx="5063392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65848">
                  <a:extLst>
                    <a:ext uri="{9D8B030D-6E8A-4147-A177-3AD203B41FA5}">
                      <a16:colId xmlns:a16="http://schemas.microsoft.com/office/drawing/2014/main" val="4083391532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28691003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2672610783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40526304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54235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+5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+4 +5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83789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2946182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5FB9A7C5-1230-3141-B620-C9A95FB4C853}"/>
                  </a:ext>
                </a:extLst>
              </p:cNvPr>
              <p:cNvSpPr txBox="1"/>
              <p:nvPr/>
            </p:nvSpPr>
            <p:spPr>
              <a:xfrm>
                <a:off x="9025165" y="3997439"/>
                <a:ext cx="9341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5FB9A7C5-1230-3141-B620-C9A95FB4C8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5165" y="3997439"/>
                <a:ext cx="934102" cy="369332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D79AC000-A28A-6E45-8B82-84D12E9846BC}"/>
                  </a:ext>
                </a:extLst>
              </p:cNvPr>
              <p:cNvSpPr/>
              <p:nvPr/>
            </p:nvSpPr>
            <p:spPr>
              <a:xfrm>
                <a:off x="6449561" y="4718722"/>
                <a:ext cx="43813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D79AC000-A28A-6E45-8B82-84D12E9846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9561" y="4718722"/>
                <a:ext cx="438132" cy="369332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0A1E8149-CA6F-294E-8BA0-F4ADD1458D23}"/>
                  </a:ext>
                </a:extLst>
              </p:cNvPr>
              <p:cNvSpPr/>
              <p:nvPr/>
            </p:nvSpPr>
            <p:spPr>
              <a:xfrm>
                <a:off x="6443671" y="5114698"/>
                <a:ext cx="4434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0A1E8149-CA6F-294E-8BA0-F4ADD1458D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3671" y="5114698"/>
                <a:ext cx="443455" cy="369332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06D6BD10-FE39-B449-A0EC-AE9C1DB45837}"/>
                  </a:ext>
                </a:extLst>
              </p:cNvPr>
              <p:cNvSpPr/>
              <p:nvPr/>
            </p:nvSpPr>
            <p:spPr>
              <a:xfrm>
                <a:off x="6443671" y="5484030"/>
                <a:ext cx="4434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06D6BD10-FE39-B449-A0EC-AE9C1DB458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3671" y="5484030"/>
                <a:ext cx="443455" cy="369332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5" name="Right Arrow 104">
            <a:extLst>
              <a:ext uri="{FF2B5EF4-FFF2-40B4-BE49-F238E27FC236}">
                <a16:creationId xmlns:a16="http://schemas.microsoft.com/office/drawing/2014/main" id="{3A82F55B-A57C-2D49-8201-A76B2F5518FC}"/>
              </a:ext>
            </a:extLst>
          </p:cNvPr>
          <p:cNvSpPr/>
          <p:nvPr/>
        </p:nvSpPr>
        <p:spPr>
          <a:xfrm rot="16200000">
            <a:off x="7187317" y="4404415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BB4A8A57-652D-814C-A3CE-94F1968A3022}"/>
                  </a:ext>
                </a:extLst>
              </p:cNvPr>
              <p:cNvSpPr/>
              <p:nvPr/>
            </p:nvSpPr>
            <p:spPr>
              <a:xfrm>
                <a:off x="7503839" y="4349390"/>
                <a:ext cx="46621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BB4A8A57-652D-814C-A3CE-94F1968A30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3839" y="4349390"/>
                <a:ext cx="466217" cy="369332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7" name="Right Arrow 106">
            <a:extLst>
              <a:ext uri="{FF2B5EF4-FFF2-40B4-BE49-F238E27FC236}">
                <a16:creationId xmlns:a16="http://schemas.microsoft.com/office/drawing/2014/main" id="{5573F282-974C-8C4D-BDF2-324395491D75}"/>
              </a:ext>
            </a:extLst>
          </p:cNvPr>
          <p:cNvSpPr/>
          <p:nvPr/>
        </p:nvSpPr>
        <p:spPr>
          <a:xfrm rot="10800000">
            <a:off x="9712877" y="4463922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02B0381B-F09C-F546-B72B-C9F9B07130C6}"/>
                  </a:ext>
                </a:extLst>
              </p:cNvPr>
              <p:cNvSpPr/>
              <p:nvPr/>
            </p:nvSpPr>
            <p:spPr>
              <a:xfrm>
                <a:off x="10010212" y="4354862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02B0381B-F09C-F546-B72B-C9F9B07130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0212" y="4354862"/>
                <a:ext cx="473143" cy="369332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9" name="Right Arrow 108">
            <a:extLst>
              <a:ext uri="{FF2B5EF4-FFF2-40B4-BE49-F238E27FC236}">
                <a16:creationId xmlns:a16="http://schemas.microsoft.com/office/drawing/2014/main" id="{48AFC5B8-CE5B-8440-9318-C4251549CE2C}"/>
              </a:ext>
            </a:extLst>
          </p:cNvPr>
          <p:cNvSpPr/>
          <p:nvPr/>
        </p:nvSpPr>
        <p:spPr>
          <a:xfrm>
            <a:off x="11087791" y="4463129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B31E9720-D0ED-5244-BC79-37DA35C6A1BD}"/>
                  </a:ext>
                </a:extLst>
              </p:cNvPr>
              <p:cNvSpPr/>
              <p:nvPr/>
            </p:nvSpPr>
            <p:spPr>
              <a:xfrm>
                <a:off x="11364081" y="4369732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B31E9720-D0ED-5244-BC79-37DA35C6A1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64081" y="4369732"/>
                <a:ext cx="473143" cy="369332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1" name="Right Arrow 110">
            <a:extLst>
              <a:ext uri="{FF2B5EF4-FFF2-40B4-BE49-F238E27FC236}">
                <a16:creationId xmlns:a16="http://schemas.microsoft.com/office/drawing/2014/main" id="{79B9EC0C-F543-2D41-A6E6-10C6B0BADDE7}"/>
              </a:ext>
            </a:extLst>
          </p:cNvPr>
          <p:cNvSpPr/>
          <p:nvPr/>
        </p:nvSpPr>
        <p:spPr>
          <a:xfrm rot="5400000">
            <a:off x="8537474" y="4435736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5AF707F0-BE82-B646-A50E-F66079042639}"/>
                  </a:ext>
                </a:extLst>
              </p:cNvPr>
              <p:cNvSpPr/>
              <p:nvPr/>
            </p:nvSpPr>
            <p:spPr>
              <a:xfrm>
                <a:off x="8832151" y="4345514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5AF707F0-BE82-B646-A50E-F660790426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2151" y="4345514"/>
                <a:ext cx="473143" cy="369332"/>
              </a:xfrm>
              <a:prstGeom prst="rect">
                <a:avLst/>
              </a:prstGeom>
              <a:blipFill>
                <a:blip r:embed="rId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43D34565-D11E-9C43-ABF3-A7874656AD57}"/>
                  </a:ext>
                </a:extLst>
              </p:cNvPr>
              <p:cNvSpPr/>
              <p:nvPr/>
            </p:nvSpPr>
            <p:spPr>
              <a:xfrm>
                <a:off x="3488867" y="3944243"/>
                <a:ext cx="1016367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600" b="0" i="1" smtClean="0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s-E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s-ES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43D34565-D11E-9C43-ABF3-A7874656AD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8867" y="3944243"/>
                <a:ext cx="1016367" cy="338554"/>
              </a:xfrm>
              <a:prstGeom prst="rect">
                <a:avLst/>
              </a:prstGeom>
              <a:blipFill>
                <a:blip r:embed="rId37"/>
                <a:stretch>
                  <a:fillRect b="-74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E1A54E7F-5512-9147-9D95-5AE723F4B19A}"/>
              </a:ext>
            </a:extLst>
          </p:cNvPr>
          <p:cNvSpPr txBox="1"/>
          <p:nvPr/>
        </p:nvSpPr>
        <p:spPr>
          <a:xfrm flipH="1">
            <a:off x="4163853" y="1627369"/>
            <a:ext cx="312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Suppose episode 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975580C6-086D-2D4E-94AC-787BD2D92D87}"/>
                  </a:ext>
                </a:extLst>
              </p:cNvPr>
              <p:cNvSpPr/>
              <p:nvPr/>
            </p:nvSpPr>
            <p:spPr>
              <a:xfrm>
                <a:off x="5983907" y="2309353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975580C6-086D-2D4E-94AC-787BD2D92D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3907" y="2309353"/>
                <a:ext cx="422787" cy="405619"/>
              </a:xfrm>
              <a:prstGeom prst="ellipse">
                <a:avLst/>
              </a:prstGeom>
              <a:blipFill>
                <a:blip r:embed="rId3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5FE9609D-A7FA-BA45-B24B-C58254BA629B}"/>
                  </a:ext>
                </a:extLst>
              </p:cNvPr>
              <p:cNvSpPr/>
              <p:nvPr/>
            </p:nvSpPr>
            <p:spPr>
              <a:xfrm>
                <a:off x="356014" y="6064625"/>
                <a:ext cx="7012461" cy="52886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s-ES" i="1" smtClean="0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s-E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=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s-E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e>
                    </m:d>
                    <m:r>
                      <a:rPr lang="es-ES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ES" i="1">
                            <a:latin typeface="Cambria Math" panose="02040503050406030204" pitchFamily="18" charset="0"/>
                          </a:rPr>
                          <m:t>𝑁</m:t>
                        </m:r>
                        <m:d>
                          <m:d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</m:e>
                        </m:d>
                      </m:den>
                    </m:f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s-E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𝑄</m:t>
                        </m:r>
                        <m:d>
                          <m:d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s-E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9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den>
                    </m:f>
                    <m:d>
                      <m:d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8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9</m:t>
                        </m:r>
                      </m:e>
                    </m:d>
                    <m:r>
                      <a:rPr lang="es-E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8.8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5FE9609D-A7FA-BA45-B24B-C58254BA62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014" y="6064625"/>
                <a:ext cx="7012461" cy="528863"/>
              </a:xfrm>
              <a:prstGeom prst="rect">
                <a:avLst/>
              </a:prstGeom>
              <a:blipFill>
                <a:blip r:embed="rId3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Cross 74">
            <a:extLst>
              <a:ext uri="{FF2B5EF4-FFF2-40B4-BE49-F238E27FC236}">
                <a16:creationId xmlns:a16="http://schemas.microsoft.com/office/drawing/2014/main" id="{01B7B136-746B-8445-AF06-77FFBCC17EF7}"/>
              </a:ext>
            </a:extLst>
          </p:cNvPr>
          <p:cNvSpPr/>
          <p:nvPr/>
        </p:nvSpPr>
        <p:spPr>
          <a:xfrm rot="18814226">
            <a:off x="11039551" y="2646305"/>
            <a:ext cx="395418" cy="398414"/>
          </a:xfrm>
          <a:prstGeom prst="plus">
            <a:avLst>
              <a:gd name="adj" fmla="val 44034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Cross 75">
            <a:extLst>
              <a:ext uri="{FF2B5EF4-FFF2-40B4-BE49-F238E27FC236}">
                <a16:creationId xmlns:a16="http://schemas.microsoft.com/office/drawing/2014/main" id="{1BD5DC1D-926A-2F49-B7DC-AEE98E9570E2}"/>
              </a:ext>
            </a:extLst>
          </p:cNvPr>
          <p:cNvSpPr/>
          <p:nvPr/>
        </p:nvSpPr>
        <p:spPr>
          <a:xfrm rot="18814226">
            <a:off x="11013719" y="5116459"/>
            <a:ext cx="395418" cy="398414"/>
          </a:xfrm>
          <a:prstGeom prst="plus">
            <a:avLst>
              <a:gd name="adj" fmla="val 44034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Curved Connector 4">
            <a:extLst>
              <a:ext uri="{FF2B5EF4-FFF2-40B4-BE49-F238E27FC236}">
                <a16:creationId xmlns:a16="http://schemas.microsoft.com/office/drawing/2014/main" id="{F2C5AB20-602C-4347-B8E9-942F68D9963D}"/>
              </a:ext>
            </a:extLst>
          </p:cNvPr>
          <p:cNvCxnSpPr>
            <a:cxnSpLocks/>
          </p:cNvCxnSpPr>
          <p:nvPr/>
        </p:nvCxnSpPr>
        <p:spPr>
          <a:xfrm flipV="1">
            <a:off x="4319712" y="2966025"/>
            <a:ext cx="7280940" cy="652819"/>
          </a:xfrm>
          <a:prstGeom prst="curvedConnector3">
            <a:avLst>
              <a:gd name="adj1" fmla="val 1001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urved Connector 20">
            <a:extLst>
              <a:ext uri="{FF2B5EF4-FFF2-40B4-BE49-F238E27FC236}">
                <a16:creationId xmlns:a16="http://schemas.microsoft.com/office/drawing/2014/main" id="{CEDC9126-48C8-5A49-8228-AA1662C9C4FF}"/>
              </a:ext>
            </a:extLst>
          </p:cNvPr>
          <p:cNvCxnSpPr>
            <a:cxnSpLocks/>
            <a:stCxn id="93" idx="3"/>
          </p:cNvCxnSpPr>
          <p:nvPr/>
        </p:nvCxnSpPr>
        <p:spPr>
          <a:xfrm>
            <a:off x="4371597" y="3617340"/>
            <a:ext cx="7146265" cy="1590979"/>
          </a:xfrm>
          <a:prstGeom prst="curvedConnector3">
            <a:avLst>
              <a:gd name="adj1" fmla="val 9980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0226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 animBg="1"/>
      <p:bldP spid="7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001F85-EC0B-F247-A4B1-7898FB9C19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52855"/>
            <a:ext cx="9144000" cy="3549024"/>
          </a:xfrm>
        </p:spPr>
        <p:txBody>
          <a:bodyPr>
            <a:normAutofit/>
          </a:bodyPr>
          <a:lstStyle/>
          <a:p>
            <a:r>
              <a:rPr lang="en-US" u="sng" dirty="0"/>
              <a:t>Monte Carlo Methods</a:t>
            </a:r>
            <a:br>
              <a:rPr lang="en-US" dirty="0"/>
            </a:br>
            <a:br>
              <a:rPr lang="en-US" dirty="0"/>
            </a:br>
            <a:r>
              <a:rPr lang="en-US" sz="4800" dirty="0"/>
              <a:t>Monte Carlo Prediction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4E5ABC-7C36-EF49-A032-C55085552BA0}"/>
              </a:ext>
            </a:extLst>
          </p:cNvPr>
          <p:cNvSpPr txBox="1"/>
          <p:nvPr/>
        </p:nvSpPr>
        <p:spPr>
          <a:xfrm>
            <a:off x="4532462" y="4816549"/>
            <a:ext cx="3175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How good is my current policy?</a:t>
            </a:r>
          </a:p>
        </p:txBody>
      </p:sp>
    </p:spTree>
    <p:extLst>
      <p:ext uri="{BB962C8B-B14F-4D97-AF65-F5344CB8AC3E}">
        <p14:creationId xmlns:p14="http://schemas.microsoft.com/office/powerpoint/2010/main" val="22861383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001F85-EC0B-F247-A4B1-7898FB9C193D}"/>
                  </a:ext>
                </a:extLst>
              </p:cNvPr>
              <p:cNvSpPr>
                <a:spLocks noGrp="1"/>
              </p:cNvSpPr>
              <p:nvPr>
                <p:ph type="ctrTitle"/>
              </p:nvPr>
            </p:nvSpPr>
            <p:spPr>
              <a:xfrm>
                <a:off x="1073888" y="863487"/>
                <a:ext cx="10423451" cy="4452791"/>
              </a:xfrm>
            </p:spPr>
            <p:txBody>
              <a:bodyPr>
                <a:normAutofit/>
              </a:bodyPr>
              <a:lstStyle/>
              <a:p>
                <a:br>
                  <a:rPr lang="en-US" dirty="0"/>
                </a:br>
                <a:r>
                  <a:rPr lang="en-US" sz="4800" b="1" dirty="0"/>
                  <a:t>What can be improved in this method?</a:t>
                </a:r>
                <a:br>
                  <a:rPr lang="en-US" sz="4800" b="1" dirty="0"/>
                </a:br>
                <a:br>
                  <a:rPr lang="en-US" sz="4800" dirty="0"/>
                </a:b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sz="2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ES" sz="2000" i="1">
                            <a:latin typeface="Cambria Math" panose="02040503050406030204" pitchFamily="18" charset="0"/>
                          </a:rPr>
                          <m:t>𝑁</m:t>
                        </m:r>
                        <m:d>
                          <m:dPr>
                            <m:ctrlPr>
                              <a:rPr lang="es-E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sz="20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s-ES" sz="20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s-ES" sz="20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den>
                    </m:f>
                  </m:oMath>
                </a14:m>
                <a:r>
                  <a:rPr lang="en-US" sz="3600" dirty="0"/>
                  <a:t> </a:t>
                </a:r>
                <a:r>
                  <a:rPr lang="en-US" sz="2400" dirty="0"/>
                  <a:t>will be high at the beginning and get smaller with time</a:t>
                </a:r>
                <a:br>
                  <a:rPr lang="en-US" sz="2400" dirty="0"/>
                </a:br>
                <a:r>
                  <a:rPr lang="en-US" sz="2400" dirty="0"/>
                  <a:t>This is undesired, we want last information to be indeed more important</a:t>
                </a:r>
                <a:br>
                  <a:rPr lang="en-US" sz="3600" dirty="0"/>
                </a:br>
                <a:endParaRPr lang="en-US" sz="48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001F85-EC0B-F247-A4B1-7898FB9C193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ctrTitle"/>
              </p:nvPr>
            </p:nvSpPr>
            <p:spPr>
              <a:xfrm>
                <a:off x="1073888" y="863487"/>
                <a:ext cx="10423451" cy="4452791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331839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001F85-EC0B-F247-A4B1-7898FB9C193D}"/>
                  </a:ext>
                </a:extLst>
              </p:cNvPr>
              <p:cNvSpPr>
                <a:spLocks noGrp="1"/>
              </p:cNvSpPr>
              <p:nvPr>
                <p:ph type="ctrTitle"/>
              </p:nvPr>
            </p:nvSpPr>
            <p:spPr>
              <a:xfrm>
                <a:off x="1524000" y="852855"/>
                <a:ext cx="9144000" cy="5112010"/>
              </a:xfrm>
            </p:spPr>
            <p:txBody>
              <a:bodyPr>
                <a:normAutofit/>
              </a:bodyPr>
              <a:lstStyle/>
              <a:p>
                <a:r>
                  <a:rPr lang="en-US" u="sng" dirty="0"/>
                  <a:t>Monte Carlo Methods</a:t>
                </a:r>
                <a:br>
                  <a:rPr lang="en-US" dirty="0"/>
                </a:br>
                <a:br>
                  <a:rPr lang="en-US" dirty="0"/>
                </a:br>
                <a:r>
                  <a:rPr lang="en-US" sz="4800" dirty="0"/>
                  <a:t>Monte Carlo Control</a:t>
                </a:r>
                <a:br>
                  <a:rPr lang="en-US" sz="4800" dirty="0"/>
                </a:br>
                <a:br>
                  <a:rPr lang="en-US" sz="4800" dirty="0"/>
                </a:br>
                <a:r>
                  <a:rPr lang="en-US" sz="4000" dirty="0"/>
                  <a:t>Constant Step Size </a:t>
                </a:r>
                <a14:m>
                  <m:oMath xmlns:m="http://schemas.openxmlformats.org/officeDocument/2006/math">
                    <m:r>
                      <a:rPr lang="en-US" sz="4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endParaRPr lang="en-US" sz="48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001F85-EC0B-F247-A4B1-7898FB9C193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ctrTitle"/>
              </p:nvPr>
            </p:nvSpPr>
            <p:spPr>
              <a:xfrm>
                <a:off x="1524000" y="852855"/>
                <a:ext cx="9144000" cy="5112010"/>
              </a:xfrm>
              <a:blipFill>
                <a:blip r:embed="rId2"/>
                <a:stretch>
                  <a:fillRect b="-4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81118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12D0EF4-6BFB-434E-9F44-9033F40CA105}"/>
                  </a:ext>
                </a:extLst>
              </p:cNvPr>
              <p:cNvSpPr txBox="1"/>
              <p:nvPr/>
            </p:nvSpPr>
            <p:spPr>
              <a:xfrm>
                <a:off x="827314" y="663514"/>
                <a:ext cx="10624457" cy="528863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 w="38100">
                <a:solidFill>
                  <a:srgbClr val="C0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/>
                  <a:t>General Update Rule: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ES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dirty="0"/>
                  <a:t> =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ES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s-ES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d>
                          <m:d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den>
                    </m:f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s-E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𝑄</m:t>
                        </m:r>
                        <m:d>
                          <m:d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/>
                  <a:t> = Current + step size * (expected – current)  </a:t>
                </a: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12D0EF4-6BFB-434E-9F44-9033F40CA1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314" y="663514"/>
                <a:ext cx="10624457" cy="52886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38100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EE05E8D-510F-FF42-B929-C5EAE5368EBD}"/>
                  </a:ext>
                </a:extLst>
              </p:cNvPr>
              <p:cNvSpPr txBox="1"/>
              <p:nvPr/>
            </p:nvSpPr>
            <p:spPr>
              <a:xfrm>
                <a:off x="827314" y="1597033"/>
                <a:ext cx="10624457" cy="404983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 w="38100">
                <a:solidFill>
                  <a:srgbClr val="C0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/>
                  <a:t>General Update Rule: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ES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dirty="0"/>
                  <a:t> =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ES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s-E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s-E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𝑄</m:t>
                        </m:r>
                        <m:d>
                          <m:d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/>
                  <a:t> = Current + fix step size * (expected – current)  </a:t>
                </a: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EE05E8D-510F-FF42-B929-C5EAE5368E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314" y="1597033"/>
                <a:ext cx="10624457" cy="404983"/>
              </a:xfrm>
              <a:prstGeom prst="rect">
                <a:avLst/>
              </a:prstGeom>
              <a:blipFill>
                <a:blip r:embed="rId3"/>
                <a:stretch>
                  <a:fillRect b="-11111"/>
                </a:stretch>
              </a:blipFill>
              <a:ln w="38100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46C8468-D957-8F4B-96A5-C3AFE338D766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>
          <a:xfrm>
            <a:off x="6139543" y="1192377"/>
            <a:ext cx="0" cy="404656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7475A0E-A4B4-2542-925D-5CB4EE021166}"/>
              </a:ext>
            </a:extLst>
          </p:cNvPr>
          <p:cNvSpPr txBox="1"/>
          <p:nvPr/>
        </p:nvSpPr>
        <p:spPr>
          <a:xfrm>
            <a:off x="827314" y="2222006"/>
            <a:ext cx="5907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Coding example of Monte Carlo Prediction playing Blackjack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12D055E-6056-B442-B5B3-1A8EB89A4AF2}"/>
              </a:ext>
            </a:extLst>
          </p:cNvPr>
          <p:cNvSpPr txBox="1"/>
          <p:nvPr/>
        </p:nvSpPr>
        <p:spPr>
          <a:xfrm>
            <a:off x="827314" y="2757864"/>
            <a:ext cx="54746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5"/>
              </a:rPr>
              <a:t>Coding example of Monte Carlo Control playing Blackjack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5BCF82D-B871-D443-96FF-240401A933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9692" y="3485945"/>
            <a:ext cx="10299700" cy="271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6432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BDADD-45C1-BF44-BC90-DF865CCE9F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529" y="0"/>
            <a:ext cx="10515600" cy="1325563"/>
          </a:xfrm>
        </p:spPr>
        <p:txBody>
          <a:bodyPr/>
          <a:lstStyle/>
          <a:p>
            <a:r>
              <a:rPr lang="en-US" dirty="0"/>
              <a:t>Recap of Monte Carlo Algorithms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6114E9-AB90-2B44-95CB-83DFA098DA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6415"/>
          <a:stretch/>
        </p:blipFill>
        <p:spPr>
          <a:xfrm>
            <a:off x="473529" y="3994038"/>
            <a:ext cx="5519057" cy="2717800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AC9382C-4C82-484F-BF2B-9CFE4D9A3C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6153"/>
          <a:stretch/>
        </p:blipFill>
        <p:spPr>
          <a:xfrm>
            <a:off x="7223578" y="2128158"/>
            <a:ext cx="4499429" cy="3098800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18EFA5F-8842-1144-8070-EB7833B4C7A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1902"/>
          <a:stretch/>
        </p:blipFill>
        <p:spPr>
          <a:xfrm>
            <a:off x="473529" y="1015773"/>
            <a:ext cx="4724400" cy="2866924"/>
          </a:xfrm>
          <a:prstGeom prst="rect">
            <a:avLst/>
          </a:prstGeom>
          <a:ln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7535859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AACA9F-E1A0-C042-86D0-177DF0891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Environment Example	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94D190BC-ACD5-FC4A-9E0B-FFD0B78DAB69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205205487"/>
                  </p:ext>
                </p:extLst>
              </p:nvPr>
            </p:nvGraphicFramePr>
            <p:xfrm>
              <a:off x="920261" y="1860793"/>
              <a:ext cx="2743200" cy="27432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371600">
                      <a:extLst>
                        <a:ext uri="{9D8B030D-6E8A-4147-A177-3AD203B41FA5}">
                          <a16:colId xmlns:a16="http://schemas.microsoft.com/office/drawing/2014/main" val="2366223979"/>
                        </a:ext>
                      </a:extLst>
                    </a:gridCol>
                    <a:gridCol w="1371600">
                      <a:extLst>
                        <a:ext uri="{9D8B030D-6E8A-4147-A177-3AD203B41FA5}">
                          <a16:colId xmlns:a16="http://schemas.microsoft.com/office/drawing/2014/main" val="2650091672"/>
                        </a:ext>
                      </a:extLst>
                    </a:gridCol>
                  </a:tblGrid>
                  <a:tr h="13716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320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320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s-ES" sz="320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3200" i="1" kern="12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320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320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s-ES" sz="320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3200" i="1" kern="12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53352619"/>
                      </a:ext>
                    </a:extLst>
                  </a:tr>
                  <a:tr h="13716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320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320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s-ES" sz="320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3200" i="1" kern="12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320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320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s-ES" sz="320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3200" i="1" kern="12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9454506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94D190BC-ACD5-FC4A-9E0B-FFD0B78DAB69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205205487"/>
                  </p:ext>
                </p:extLst>
              </p:nvPr>
            </p:nvGraphicFramePr>
            <p:xfrm>
              <a:off x="920261" y="1860793"/>
              <a:ext cx="2743200" cy="27432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371600">
                      <a:extLst>
                        <a:ext uri="{9D8B030D-6E8A-4147-A177-3AD203B41FA5}">
                          <a16:colId xmlns:a16="http://schemas.microsoft.com/office/drawing/2014/main" val="2366223979"/>
                        </a:ext>
                      </a:extLst>
                    </a:gridCol>
                    <a:gridCol w="1371600">
                      <a:extLst>
                        <a:ext uri="{9D8B030D-6E8A-4147-A177-3AD203B41FA5}">
                          <a16:colId xmlns:a16="http://schemas.microsoft.com/office/drawing/2014/main" val="2650091672"/>
                        </a:ext>
                      </a:extLst>
                    </a:gridCol>
                  </a:tblGrid>
                  <a:tr h="13716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917" t="-917" r="-99083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1852" t="-917" b="-1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53352619"/>
                      </a:ext>
                    </a:extLst>
                  </a:tr>
                  <a:tr h="13716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3"/>
                          <a:stretch>
                            <a:fillRect l="-917" t="-101852" r="-99083" b="-9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3"/>
                          <a:stretch>
                            <a:fillRect l="-101852" t="-101852" b="-92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94545068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9498D031-7FD0-8D49-8F73-B0B89A1A2C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8618" y="4840020"/>
            <a:ext cx="866486" cy="1075392"/>
          </a:xfrm>
          <a:prstGeom prst="rect">
            <a:avLst/>
          </a:prstGeom>
        </p:spPr>
      </p:pic>
      <p:sp>
        <p:nvSpPr>
          <p:cNvPr id="7" name="Right Arrow 6">
            <a:extLst>
              <a:ext uri="{FF2B5EF4-FFF2-40B4-BE49-F238E27FC236}">
                <a16:creationId xmlns:a16="http://schemas.microsoft.com/office/drawing/2014/main" id="{4CBCE845-D06A-6843-9419-DB6670DF85C6}"/>
              </a:ext>
            </a:extLst>
          </p:cNvPr>
          <p:cNvSpPr/>
          <p:nvPr/>
        </p:nvSpPr>
        <p:spPr>
          <a:xfrm rot="16200000">
            <a:off x="4271099" y="2505808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4141A7B6-6F55-3846-9E1F-D1DB7E39672C}"/>
              </a:ext>
            </a:extLst>
          </p:cNvPr>
          <p:cNvSpPr/>
          <p:nvPr/>
        </p:nvSpPr>
        <p:spPr>
          <a:xfrm rot="5400000">
            <a:off x="4271099" y="3012586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3156FE79-A53B-CF43-AA35-55C2931DC1A1}"/>
              </a:ext>
            </a:extLst>
          </p:cNvPr>
          <p:cNvSpPr/>
          <p:nvPr/>
        </p:nvSpPr>
        <p:spPr>
          <a:xfrm rot="10800000">
            <a:off x="4288683" y="3509817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96C96487-4446-A441-9241-5A7C9A4DC2C7}"/>
              </a:ext>
            </a:extLst>
          </p:cNvPr>
          <p:cNvSpPr/>
          <p:nvPr/>
        </p:nvSpPr>
        <p:spPr>
          <a:xfrm>
            <a:off x="4297476" y="4007048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A0D28492-F933-8F42-A3B6-1260F71CCC51}"/>
                  </a:ext>
                </a:extLst>
              </p:cNvPr>
              <p:cNvSpPr/>
              <p:nvPr/>
            </p:nvSpPr>
            <p:spPr>
              <a:xfrm>
                <a:off x="4587621" y="2450783"/>
                <a:ext cx="46621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A0D28492-F933-8F42-A3B6-1260F71CCC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7621" y="2450783"/>
                <a:ext cx="466217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855E2C7B-1206-8A4A-9AD0-3561E41128B5}"/>
                  </a:ext>
                </a:extLst>
              </p:cNvPr>
              <p:cNvSpPr/>
              <p:nvPr/>
            </p:nvSpPr>
            <p:spPr>
              <a:xfrm>
                <a:off x="4565776" y="2922364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855E2C7B-1206-8A4A-9AD0-3561E41128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5776" y="2922364"/>
                <a:ext cx="473143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2EB6F783-260B-5E41-AC08-0B6E4EE7D800}"/>
                  </a:ext>
                </a:extLst>
              </p:cNvPr>
              <p:cNvSpPr/>
              <p:nvPr/>
            </p:nvSpPr>
            <p:spPr>
              <a:xfrm>
                <a:off x="4586018" y="3400757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2EB6F783-260B-5E41-AC08-0B6E4EE7D80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6018" y="3400757"/>
                <a:ext cx="473143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B605F2B1-E176-5C49-9394-D6DBAE25F6B3}"/>
                  </a:ext>
                </a:extLst>
              </p:cNvPr>
              <p:cNvSpPr/>
              <p:nvPr/>
            </p:nvSpPr>
            <p:spPr>
              <a:xfrm>
                <a:off x="4573766" y="3913651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B605F2B1-E176-5C49-9394-D6DBAE25F6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3766" y="3913651"/>
                <a:ext cx="473143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BFD3AF17-4076-5B4D-B374-CD964A609FEF}"/>
              </a:ext>
            </a:extLst>
          </p:cNvPr>
          <p:cNvSpPr txBox="1"/>
          <p:nvPr/>
        </p:nvSpPr>
        <p:spPr>
          <a:xfrm>
            <a:off x="1960685" y="1503485"/>
            <a:ext cx="767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States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A6AB464-D4BE-794F-9ABC-52C6B1235791}"/>
              </a:ext>
            </a:extLst>
          </p:cNvPr>
          <p:cNvSpPr txBox="1"/>
          <p:nvPr/>
        </p:nvSpPr>
        <p:spPr>
          <a:xfrm>
            <a:off x="4009292" y="1934308"/>
            <a:ext cx="894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Actions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E8DAFAB-6299-6E40-9E5F-69444E54709C}"/>
              </a:ext>
            </a:extLst>
          </p:cNvPr>
          <p:cNvSpPr txBox="1"/>
          <p:nvPr/>
        </p:nvSpPr>
        <p:spPr>
          <a:xfrm>
            <a:off x="1858618" y="5966773"/>
            <a:ext cx="7475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Agent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5BAD6C1C-2E70-674B-B458-D6297A5C7EB2}"/>
                  </a:ext>
                </a:extLst>
              </p:cNvPr>
              <p:cNvSpPr/>
              <p:nvPr/>
            </p:nvSpPr>
            <p:spPr>
              <a:xfrm>
                <a:off x="5838092" y="3382508"/>
                <a:ext cx="5284177" cy="92333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rgbClr val="C00000"/>
                </a:solidFill>
              </a:ln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en-US" dirty="0"/>
                  <a:t>We call the states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because in the formulas they 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to represent the state at each time step. </a:t>
                </a:r>
              </a:p>
              <a:p>
                <a:pPr lvl="0">
                  <a:defRPr/>
                </a:pPr>
                <a:r>
                  <a:rPr lang="en-US" dirty="0"/>
                  <a:t>Thus, </a:t>
                </a:r>
                <a:r>
                  <a:rPr lang="en-US" b="1" dirty="0"/>
                  <a:t>there are 4 possible states </a:t>
                </a:r>
                <a:r>
                  <a:rPr lang="en-US" dirty="0"/>
                  <a:t>in this environment</a:t>
                </a:r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5BAD6C1C-2E70-674B-B458-D6297A5C7E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8092" y="3382508"/>
                <a:ext cx="5284177" cy="923330"/>
              </a:xfrm>
              <a:prstGeom prst="rect">
                <a:avLst/>
              </a:prstGeom>
              <a:blipFill>
                <a:blip r:embed="rId9"/>
                <a:stretch>
                  <a:fillRect l="-957" t="-1333" b="-8000"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EC9FF83-9AC0-5C40-9DCB-9FD4A003DA99}"/>
                  </a:ext>
                </a:extLst>
              </p:cNvPr>
              <p:cNvSpPr txBox="1"/>
              <p:nvPr/>
            </p:nvSpPr>
            <p:spPr>
              <a:xfrm>
                <a:off x="5838092" y="1934308"/>
                <a:ext cx="2367315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Rewards</a:t>
                </a:r>
              </a:p>
              <a:p>
                <a:endParaRPr lang="en-US" dirty="0"/>
              </a:p>
              <a:p>
                <a:pPr marL="285750" indent="-285750">
                  <a:buFont typeface="Wingdings" pitchFamily="2" charset="2"/>
                  <a:buChar char="v"/>
                </a:pP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+10</m:t>
                    </m:r>
                  </m:oMath>
                </a14:m>
                <a:r>
                  <a:rPr lang="en-US" dirty="0"/>
                  <a:t> for reaching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endParaRPr lang="es-ES" dirty="0"/>
              </a:p>
              <a:p>
                <a:pPr marL="285750" indent="-285750">
                  <a:buFont typeface="Wingdings" pitchFamily="2" charset="2"/>
                  <a:buChar char="v"/>
                </a:pP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i="1" dirty="0">
                    <a:latin typeface="Cambria Math" panose="02040503050406030204" pitchFamily="18" charset="0"/>
                  </a:rPr>
                  <a:t> </a:t>
                </a:r>
                <a:r>
                  <a:rPr lang="en-US" dirty="0"/>
                  <a:t>otherwise</a:t>
                </a: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EC9FF83-9AC0-5C40-9DCB-9FD4A003DA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8092" y="1934308"/>
                <a:ext cx="2367315" cy="1200329"/>
              </a:xfrm>
              <a:prstGeom prst="rect">
                <a:avLst/>
              </a:prstGeom>
              <a:blipFill>
                <a:blip r:embed="rId10"/>
                <a:stretch>
                  <a:fillRect l="-2139" t="-1042"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260460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AACA9F-E1A0-C042-86D0-177DF0891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Environment Example	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4D190BC-ACD5-FC4A-9E0B-FFD0B78DAB6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19265771"/>
              </p:ext>
            </p:extLst>
          </p:nvPr>
        </p:nvGraphicFramePr>
        <p:xfrm>
          <a:off x="920261" y="1860793"/>
          <a:ext cx="2743200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71600">
                  <a:extLst>
                    <a:ext uri="{9D8B030D-6E8A-4147-A177-3AD203B41FA5}">
                      <a16:colId xmlns:a16="http://schemas.microsoft.com/office/drawing/2014/main" val="2366223979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650091672"/>
                    </a:ext>
                  </a:extLst>
                </a:gridCol>
              </a:tblGrid>
              <a:tr h="13716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200" i="1" kern="12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200" i="1" kern="12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3352619"/>
                  </a:ext>
                </a:extLst>
              </a:tr>
              <a:tr h="1371600">
                <a:tc>
                  <a:txBody>
                    <a:bodyPr/>
                    <a:lstStyle/>
                    <a:p>
                      <a:endParaRPr lang="en-US" sz="3200" i="1" kern="12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endParaRP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200" i="1" kern="12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4545068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9498D031-7FD0-8D49-8F73-B0B89A1A2C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8950" y="3375955"/>
            <a:ext cx="866486" cy="1075392"/>
          </a:xfrm>
          <a:prstGeom prst="rect">
            <a:avLst/>
          </a:prstGeom>
        </p:spPr>
      </p:pic>
      <p:sp>
        <p:nvSpPr>
          <p:cNvPr id="7" name="Right Arrow 6">
            <a:extLst>
              <a:ext uri="{FF2B5EF4-FFF2-40B4-BE49-F238E27FC236}">
                <a16:creationId xmlns:a16="http://schemas.microsoft.com/office/drawing/2014/main" id="{4CBCE845-D06A-6843-9419-DB6670DF85C6}"/>
              </a:ext>
            </a:extLst>
          </p:cNvPr>
          <p:cNvSpPr/>
          <p:nvPr/>
        </p:nvSpPr>
        <p:spPr>
          <a:xfrm rot="16200000">
            <a:off x="1462723" y="3111405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4141A7B6-6F55-3846-9E1F-D1DB7E39672C}"/>
              </a:ext>
            </a:extLst>
          </p:cNvPr>
          <p:cNvSpPr/>
          <p:nvPr/>
        </p:nvSpPr>
        <p:spPr>
          <a:xfrm rot="5400000">
            <a:off x="2779933" y="3137949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3156FE79-A53B-CF43-AA35-55C2931DC1A1}"/>
              </a:ext>
            </a:extLst>
          </p:cNvPr>
          <p:cNvSpPr/>
          <p:nvPr/>
        </p:nvSpPr>
        <p:spPr>
          <a:xfrm rot="10800000">
            <a:off x="770792" y="2496005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96C96487-4446-A441-9241-5A7C9A4DC2C7}"/>
              </a:ext>
            </a:extLst>
          </p:cNvPr>
          <p:cNvSpPr/>
          <p:nvPr/>
        </p:nvSpPr>
        <p:spPr>
          <a:xfrm>
            <a:off x="2154656" y="3819206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ross 2">
            <a:extLst>
              <a:ext uri="{FF2B5EF4-FFF2-40B4-BE49-F238E27FC236}">
                <a16:creationId xmlns:a16="http://schemas.microsoft.com/office/drawing/2014/main" id="{98F32DD8-76CE-6C4D-8B8A-D697FF43C911}"/>
              </a:ext>
            </a:extLst>
          </p:cNvPr>
          <p:cNvSpPr/>
          <p:nvPr/>
        </p:nvSpPr>
        <p:spPr>
          <a:xfrm rot="18814226">
            <a:off x="2094152" y="3714442"/>
            <a:ext cx="395418" cy="398414"/>
          </a:xfrm>
          <a:prstGeom prst="plus">
            <a:avLst>
              <a:gd name="adj" fmla="val 44034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DD35BB82-65AA-6E49-9957-9EA04AB21CEA}"/>
              </a:ext>
            </a:extLst>
          </p:cNvPr>
          <p:cNvSpPr/>
          <p:nvPr/>
        </p:nvSpPr>
        <p:spPr>
          <a:xfrm>
            <a:off x="2160517" y="2496004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1C021007-3E45-CD43-BCA5-C2D2452DA6BF}"/>
              </a:ext>
            </a:extLst>
          </p:cNvPr>
          <p:cNvSpPr/>
          <p:nvPr/>
        </p:nvSpPr>
        <p:spPr>
          <a:xfrm>
            <a:off x="3550242" y="2496004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E952DAD5-A947-704A-A032-27ABA83C1D8B}"/>
              </a:ext>
            </a:extLst>
          </p:cNvPr>
          <p:cNvSpPr/>
          <p:nvPr/>
        </p:nvSpPr>
        <p:spPr>
          <a:xfrm rot="10800000">
            <a:off x="734542" y="3816705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122D9906-22BA-3148-9FB0-5CECCBF4200C}"/>
              </a:ext>
            </a:extLst>
          </p:cNvPr>
          <p:cNvSpPr/>
          <p:nvPr/>
        </p:nvSpPr>
        <p:spPr>
          <a:xfrm rot="5400000">
            <a:off x="1462722" y="4594373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355F50F8-516A-AE45-A653-AC909FD5BB28}"/>
              </a:ext>
            </a:extLst>
          </p:cNvPr>
          <p:cNvSpPr/>
          <p:nvPr/>
        </p:nvSpPr>
        <p:spPr>
          <a:xfrm rot="16200000">
            <a:off x="1462722" y="1754213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218D6E29-947E-6B40-A5C8-F41ED096AA9E}"/>
              </a:ext>
            </a:extLst>
          </p:cNvPr>
          <p:cNvSpPr/>
          <p:nvPr/>
        </p:nvSpPr>
        <p:spPr>
          <a:xfrm rot="16200000">
            <a:off x="2795844" y="1744923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ross 22">
            <a:extLst>
              <a:ext uri="{FF2B5EF4-FFF2-40B4-BE49-F238E27FC236}">
                <a16:creationId xmlns:a16="http://schemas.microsoft.com/office/drawing/2014/main" id="{305ECD14-13A4-FC4B-A884-44CA66150C48}"/>
              </a:ext>
            </a:extLst>
          </p:cNvPr>
          <p:cNvSpPr/>
          <p:nvPr/>
        </p:nvSpPr>
        <p:spPr>
          <a:xfrm rot="18814226">
            <a:off x="1414482" y="4446547"/>
            <a:ext cx="395418" cy="398414"/>
          </a:xfrm>
          <a:prstGeom prst="plus">
            <a:avLst>
              <a:gd name="adj" fmla="val 44034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Cross 23">
            <a:extLst>
              <a:ext uri="{FF2B5EF4-FFF2-40B4-BE49-F238E27FC236}">
                <a16:creationId xmlns:a16="http://schemas.microsoft.com/office/drawing/2014/main" id="{99FC7CA2-3A6E-1142-88E3-6139D717703B}"/>
              </a:ext>
            </a:extLst>
          </p:cNvPr>
          <p:cNvSpPr/>
          <p:nvPr/>
        </p:nvSpPr>
        <p:spPr>
          <a:xfrm rot="18814226">
            <a:off x="700640" y="3718407"/>
            <a:ext cx="395418" cy="398414"/>
          </a:xfrm>
          <a:prstGeom prst="plus">
            <a:avLst>
              <a:gd name="adj" fmla="val 44034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ross 24">
            <a:extLst>
              <a:ext uri="{FF2B5EF4-FFF2-40B4-BE49-F238E27FC236}">
                <a16:creationId xmlns:a16="http://schemas.microsoft.com/office/drawing/2014/main" id="{86073934-EF71-EF49-A45E-CC5D05BF604B}"/>
              </a:ext>
            </a:extLst>
          </p:cNvPr>
          <p:cNvSpPr/>
          <p:nvPr/>
        </p:nvSpPr>
        <p:spPr>
          <a:xfrm rot="18814226">
            <a:off x="722552" y="2400677"/>
            <a:ext cx="395418" cy="398414"/>
          </a:xfrm>
          <a:prstGeom prst="plus">
            <a:avLst>
              <a:gd name="adj" fmla="val 44034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ross 25">
            <a:extLst>
              <a:ext uri="{FF2B5EF4-FFF2-40B4-BE49-F238E27FC236}">
                <a16:creationId xmlns:a16="http://schemas.microsoft.com/office/drawing/2014/main" id="{5B7B0B18-4465-1942-A5C9-C82B2701D84E}"/>
              </a:ext>
            </a:extLst>
          </p:cNvPr>
          <p:cNvSpPr/>
          <p:nvPr/>
        </p:nvSpPr>
        <p:spPr>
          <a:xfrm rot="18814226">
            <a:off x="1414483" y="1693409"/>
            <a:ext cx="395418" cy="398414"/>
          </a:xfrm>
          <a:prstGeom prst="plus">
            <a:avLst>
              <a:gd name="adj" fmla="val 44034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Cross 26">
            <a:extLst>
              <a:ext uri="{FF2B5EF4-FFF2-40B4-BE49-F238E27FC236}">
                <a16:creationId xmlns:a16="http://schemas.microsoft.com/office/drawing/2014/main" id="{6488514A-D776-1549-AC9B-11142318F050}"/>
              </a:ext>
            </a:extLst>
          </p:cNvPr>
          <p:cNvSpPr/>
          <p:nvPr/>
        </p:nvSpPr>
        <p:spPr>
          <a:xfrm rot="18814226">
            <a:off x="2747604" y="1652636"/>
            <a:ext cx="395418" cy="398414"/>
          </a:xfrm>
          <a:prstGeom prst="plus">
            <a:avLst>
              <a:gd name="adj" fmla="val 44034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Cross 27">
            <a:extLst>
              <a:ext uri="{FF2B5EF4-FFF2-40B4-BE49-F238E27FC236}">
                <a16:creationId xmlns:a16="http://schemas.microsoft.com/office/drawing/2014/main" id="{79D3A726-2FB6-1D4B-A389-7A5AF78993A9}"/>
              </a:ext>
            </a:extLst>
          </p:cNvPr>
          <p:cNvSpPr/>
          <p:nvPr/>
        </p:nvSpPr>
        <p:spPr>
          <a:xfrm rot="18814226">
            <a:off x="3487664" y="2391241"/>
            <a:ext cx="395418" cy="398414"/>
          </a:xfrm>
          <a:prstGeom prst="plus">
            <a:avLst>
              <a:gd name="adj" fmla="val 44034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73B98660-4125-284A-908B-3FCAA92B12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8609550"/>
              </p:ext>
            </p:extLst>
          </p:nvPr>
        </p:nvGraphicFramePr>
        <p:xfrm>
          <a:off x="5325548" y="2448853"/>
          <a:ext cx="5063392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65848">
                  <a:extLst>
                    <a:ext uri="{9D8B030D-6E8A-4147-A177-3AD203B41FA5}">
                      <a16:colId xmlns:a16="http://schemas.microsoft.com/office/drawing/2014/main" val="4083391532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28691003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2672610783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40526304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54235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83789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2946182"/>
                  </a:ext>
                </a:extLst>
              </a:tr>
            </a:tbl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03FEEDC3-1785-B941-8712-8A6CC196909B}"/>
              </a:ext>
            </a:extLst>
          </p:cNvPr>
          <p:cNvSpPr txBox="1"/>
          <p:nvPr/>
        </p:nvSpPr>
        <p:spPr>
          <a:xfrm>
            <a:off x="6298464" y="1583563"/>
            <a:ext cx="3333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Table of values and Counter Table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C56308F8-1F26-C540-908C-CB24EF3F75C4}"/>
                  </a:ext>
                </a:extLst>
              </p:cNvPr>
              <p:cNvSpPr/>
              <p:nvPr/>
            </p:nvSpPr>
            <p:spPr>
              <a:xfrm>
                <a:off x="4844563" y="2408169"/>
                <a:ext cx="43813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C56308F8-1F26-C540-908C-CB24EF3F75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4563" y="2408169"/>
                <a:ext cx="438132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54937155-9530-6E46-8089-E7FF730A30AB}"/>
                  </a:ext>
                </a:extLst>
              </p:cNvPr>
              <p:cNvSpPr/>
              <p:nvPr/>
            </p:nvSpPr>
            <p:spPr>
              <a:xfrm>
                <a:off x="4838673" y="2804145"/>
                <a:ext cx="4434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54937155-9530-6E46-8089-E7FF730A30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8673" y="2804145"/>
                <a:ext cx="443455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FFBA52B0-6FB3-4048-912C-7586D1471B9A}"/>
                  </a:ext>
                </a:extLst>
              </p:cNvPr>
              <p:cNvSpPr/>
              <p:nvPr/>
            </p:nvSpPr>
            <p:spPr>
              <a:xfrm>
                <a:off x="4838673" y="3173477"/>
                <a:ext cx="4434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FFBA52B0-6FB3-4048-912C-7586D1471B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8673" y="3173477"/>
                <a:ext cx="443455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Right Arrow 33">
            <a:extLst>
              <a:ext uri="{FF2B5EF4-FFF2-40B4-BE49-F238E27FC236}">
                <a16:creationId xmlns:a16="http://schemas.microsoft.com/office/drawing/2014/main" id="{60197454-73C1-364F-A2B4-935FD8B70447}"/>
              </a:ext>
            </a:extLst>
          </p:cNvPr>
          <p:cNvSpPr/>
          <p:nvPr/>
        </p:nvSpPr>
        <p:spPr>
          <a:xfrm rot="16200000">
            <a:off x="5582319" y="2093862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C94B6977-A753-F041-93B2-0CE72C7BE14C}"/>
                  </a:ext>
                </a:extLst>
              </p:cNvPr>
              <p:cNvSpPr/>
              <p:nvPr/>
            </p:nvSpPr>
            <p:spPr>
              <a:xfrm>
                <a:off x="5898841" y="2038837"/>
                <a:ext cx="46621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C94B6977-A753-F041-93B2-0CE72C7BE1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8841" y="2038837"/>
                <a:ext cx="466217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Right Arrow 35">
            <a:extLst>
              <a:ext uri="{FF2B5EF4-FFF2-40B4-BE49-F238E27FC236}">
                <a16:creationId xmlns:a16="http://schemas.microsoft.com/office/drawing/2014/main" id="{2BD94C88-E865-4044-ADE3-057CE1B4FB18}"/>
              </a:ext>
            </a:extLst>
          </p:cNvPr>
          <p:cNvSpPr/>
          <p:nvPr/>
        </p:nvSpPr>
        <p:spPr>
          <a:xfrm rot="10800000">
            <a:off x="8107879" y="2153369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288471E4-6454-1D49-97F0-D5976507D563}"/>
                  </a:ext>
                </a:extLst>
              </p:cNvPr>
              <p:cNvSpPr/>
              <p:nvPr/>
            </p:nvSpPr>
            <p:spPr>
              <a:xfrm>
                <a:off x="8405214" y="2044309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288471E4-6454-1D49-97F0-D5976507D5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5214" y="2044309"/>
                <a:ext cx="473143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Right Arrow 37">
            <a:extLst>
              <a:ext uri="{FF2B5EF4-FFF2-40B4-BE49-F238E27FC236}">
                <a16:creationId xmlns:a16="http://schemas.microsoft.com/office/drawing/2014/main" id="{1AC8CD79-E5BB-5442-9931-D3AF053105FB}"/>
              </a:ext>
            </a:extLst>
          </p:cNvPr>
          <p:cNvSpPr/>
          <p:nvPr/>
        </p:nvSpPr>
        <p:spPr>
          <a:xfrm>
            <a:off x="9482793" y="2152576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8CFA280B-2BE4-6E41-9460-6FEDBA2D4ECF}"/>
                  </a:ext>
                </a:extLst>
              </p:cNvPr>
              <p:cNvSpPr/>
              <p:nvPr/>
            </p:nvSpPr>
            <p:spPr>
              <a:xfrm>
                <a:off x="9759083" y="2059179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8CFA280B-2BE4-6E41-9460-6FEDBA2D4E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59083" y="2059179"/>
                <a:ext cx="473143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Right Arrow 39">
            <a:extLst>
              <a:ext uri="{FF2B5EF4-FFF2-40B4-BE49-F238E27FC236}">
                <a16:creationId xmlns:a16="http://schemas.microsoft.com/office/drawing/2014/main" id="{E5212474-7FF3-494B-9B27-DDDD81A6043F}"/>
              </a:ext>
            </a:extLst>
          </p:cNvPr>
          <p:cNvSpPr/>
          <p:nvPr/>
        </p:nvSpPr>
        <p:spPr>
          <a:xfrm rot="5400000">
            <a:off x="6932476" y="2125183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1B2DC9C8-B846-7944-8F1B-9C05FFE94D80}"/>
                  </a:ext>
                </a:extLst>
              </p:cNvPr>
              <p:cNvSpPr/>
              <p:nvPr/>
            </p:nvSpPr>
            <p:spPr>
              <a:xfrm>
                <a:off x="7227153" y="2034961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1B2DC9C8-B846-7944-8F1B-9C05FFE94D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7153" y="2034961"/>
                <a:ext cx="473143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Rectangle 42">
            <a:extLst>
              <a:ext uri="{FF2B5EF4-FFF2-40B4-BE49-F238E27FC236}">
                <a16:creationId xmlns:a16="http://schemas.microsoft.com/office/drawing/2014/main" id="{3D897935-2708-C145-A992-96D791F61FC4}"/>
              </a:ext>
            </a:extLst>
          </p:cNvPr>
          <p:cNvSpPr/>
          <p:nvPr/>
        </p:nvSpPr>
        <p:spPr>
          <a:xfrm>
            <a:off x="4838673" y="3805016"/>
            <a:ext cx="6096000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>
            <a:spAutoFit/>
          </a:bodyPr>
          <a:lstStyle/>
          <a:p>
            <a:pPr lvl="0" algn="ctr">
              <a:defRPr/>
            </a:pPr>
            <a:r>
              <a:rPr lang="en-US" dirty="0"/>
              <a:t>X represents that if the agent takes that action, it will remain in the same cell in the next state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F860F69-3C7E-9542-ACE1-E58EBF549F3D}"/>
              </a:ext>
            </a:extLst>
          </p:cNvPr>
          <p:cNvSpPr/>
          <p:nvPr/>
        </p:nvSpPr>
        <p:spPr>
          <a:xfrm>
            <a:off x="4838673" y="4649082"/>
            <a:ext cx="6096000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>
            <a:spAutoFit/>
          </a:bodyPr>
          <a:lstStyle/>
          <a:p>
            <a:pPr lvl="0">
              <a:defRPr/>
            </a:pPr>
            <a:r>
              <a:rPr lang="en-US" dirty="0"/>
              <a:t>The Table of values is trying to answer the natural question:</a:t>
            </a:r>
          </a:p>
          <a:p>
            <a:pPr lvl="0">
              <a:defRPr/>
            </a:pPr>
            <a:r>
              <a:rPr lang="en-US" dirty="0"/>
              <a:t>	</a:t>
            </a:r>
            <a:r>
              <a:rPr lang="en-US" i="1" dirty="0"/>
              <a:t>which action is the best one at each state?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C5448AC-EF8C-5244-A1BF-33EEFF18CAC0}"/>
              </a:ext>
            </a:extLst>
          </p:cNvPr>
          <p:cNvSpPr/>
          <p:nvPr/>
        </p:nvSpPr>
        <p:spPr>
          <a:xfrm>
            <a:off x="4842663" y="5478862"/>
            <a:ext cx="6096000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>
            <a:spAutoFit/>
          </a:bodyPr>
          <a:lstStyle/>
          <a:p>
            <a:pPr lvl="0" algn="ctr">
              <a:defRPr/>
            </a:pPr>
            <a:r>
              <a:rPr lang="en-US" dirty="0"/>
              <a:t>Counter Table is keeping track of how many time each state has been visited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6018045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AACA9F-E1A0-C042-86D0-177DF0891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Environment Example	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4D190BC-ACD5-FC4A-9E0B-FFD0B78DAB69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920261" y="1860793"/>
          <a:ext cx="2743200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71600">
                  <a:extLst>
                    <a:ext uri="{9D8B030D-6E8A-4147-A177-3AD203B41FA5}">
                      <a16:colId xmlns:a16="http://schemas.microsoft.com/office/drawing/2014/main" val="2366223979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650091672"/>
                    </a:ext>
                  </a:extLst>
                </a:gridCol>
              </a:tblGrid>
              <a:tr h="13716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200" i="1" kern="12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200" i="1" kern="12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3352619"/>
                  </a:ext>
                </a:extLst>
              </a:tr>
              <a:tr h="1371600">
                <a:tc>
                  <a:txBody>
                    <a:bodyPr/>
                    <a:lstStyle/>
                    <a:p>
                      <a:endParaRPr lang="en-US" sz="3200" i="1" kern="12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endParaRP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200" i="1" kern="12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4545068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9498D031-7FD0-8D49-8F73-B0B89A1A2C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8950" y="3375955"/>
            <a:ext cx="866486" cy="1075392"/>
          </a:xfrm>
          <a:prstGeom prst="rect">
            <a:avLst/>
          </a:prstGeom>
        </p:spPr>
      </p:pic>
      <p:sp>
        <p:nvSpPr>
          <p:cNvPr id="7" name="Right Arrow 6">
            <a:extLst>
              <a:ext uri="{FF2B5EF4-FFF2-40B4-BE49-F238E27FC236}">
                <a16:creationId xmlns:a16="http://schemas.microsoft.com/office/drawing/2014/main" id="{4CBCE845-D06A-6843-9419-DB6670DF85C6}"/>
              </a:ext>
            </a:extLst>
          </p:cNvPr>
          <p:cNvSpPr/>
          <p:nvPr/>
        </p:nvSpPr>
        <p:spPr>
          <a:xfrm rot="16200000">
            <a:off x="1462723" y="3111405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4141A7B6-6F55-3846-9E1F-D1DB7E39672C}"/>
              </a:ext>
            </a:extLst>
          </p:cNvPr>
          <p:cNvSpPr/>
          <p:nvPr/>
        </p:nvSpPr>
        <p:spPr>
          <a:xfrm rot="5400000">
            <a:off x="2779933" y="3137949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3156FE79-A53B-CF43-AA35-55C2931DC1A1}"/>
              </a:ext>
            </a:extLst>
          </p:cNvPr>
          <p:cNvSpPr/>
          <p:nvPr/>
        </p:nvSpPr>
        <p:spPr>
          <a:xfrm rot="10800000">
            <a:off x="770792" y="2496005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96C96487-4446-A441-9241-5A7C9A4DC2C7}"/>
              </a:ext>
            </a:extLst>
          </p:cNvPr>
          <p:cNvSpPr/>
          <p:nvPr/>
        </p:nvSpPr>
        <p:spPr>
          <a:xfrm>
            <a:off x="2154656" y="3819206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ross 2">
            <a:extLst>
              <a:ext uri="{FF2B5EF4-FFF2-40B4-BE49-F238E27FC236}">
                <a16:creationId xmlns:a16="http://schemas.microsoft.com/office/drawing/2014/main" id="{98F32DD8-76CE-6C4D-8B8A-D697FF43C911}"/>
              </a:ext>
            </a:extLst>
          </p:cNvPr>
          <p:cNvSpPr/>
          <p:nvPr/>
        </p:nvSpPr>
        <p:spPr>
          <a:xfrm rot="18814226">
            <a:off x="2094152" y="3714442"/>
            <a:ext cx="395418" cy="398414"/>
          </a:xfrm>
          <a:prstGeom prst="plus">
            <a:avLst>
              <a:gd name="adj" fmla="val 44034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DD35BB82-65AA-6E49-9957-9EA04AB21CEA}"/>
              </a:ext>
            </a:extLst>
          </p:cNvPr>
          <p:cNvSpPr/>
          <p:nvPr/>
        </p:nvSpPr>
        <p:spPr>
          <a:xfrm>
            <a:off x="2160517" y="2496004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1C021007-3E45-CD43-BCA5-C2D2452DA6BF}"/>
              </a:ext>
            </a:extLst>
          </p:cNvPr>
          <p:cNvSpPr/>
          <p:nvPr/>
        </p:nvSpPr>
        <p:spPr>
          <a:xfrm>
            <a:off x="3550242" y="2496004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E952DAD5-A947-704A-A032-27ABA83C1D8B}"/>
              </a:ext>
            </a:extLst>
          </p:cNvPr>
          <p:cNvSpPr/>
          <p:nvPr/>
        </p:nvSpPr>
        <p:spPr>
          <a:xfrm rot="10800000">
            <a:off x="734542" y="3816705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122D9906-22BA-3148-9FB0-5CECCBF4200C}"/>
              </a:ext>
            </a:extLst>
          </p:cNvPr>
          <p:cNvSpPr/>
          <p:nvPr/>
        </p:nvSpPr>
        <p:spPr>
          <a:xfrm rot="5400000">
            <a:off x="1462722" y="4594373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355F50F8-516A-AE45-A653-AC909FD5BB28}"/>
              </a:ext>
            </a:extLst>
          </p:cNvPr>
          <p:cNvSpPr/>
          <p:nvPr/>
        </p:nvSpPr>
        <p:spPr>
          <a:xfrm rot="16200000">
            <a:off x="1462722" y="1754213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218D6E29-947E-6B40-A5C8-F41ED096AA9E}"/>
              </a:ext>
            </a:extLst>
          </p:cNvPr>
          <p:cNvSpPr/>
          <p:nvPr/>
        </p:nvSpPr>
        <p:spPr>
          <a:xfrm rot="16200000">
            <a:off x="2795844" y="1744923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ross 22">
            <a:extLst>
              <a:ext uri="{FF2B5EF4-FFF2-40B4-BE49-F238E27FC236}">
                <a16:creationId xmlns:a16="http://schemas.microsoft.com/office/drawing/2014/main" id="{305ECD14-13A4-FC4B-A884-44CA66150C48}"/>
              </a:ext>
            </a:extLst>
          </p:cNvPr>
          <p:cNvSpPr/>
          <p:nvPr/>
        </p:nvSpPr>
        <p:spPr>
          <a:xfrm rot="18814226">
            <a:off x="1414482" y="4446547"/>
            <a:ext cx="395418" cy="398414"/>
          </a:xfrm>
          <a:prstGeom prst="plus">
            <a:avLst>
              <a:gd name="adj" fmla="val 44034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Cross 23">
            <a:extLst>
              <a:ext uri="{FF2B5EF4-FFF2-40B4-BE49-F238E27FC236}">
                <a16:creationId xmlns:a16="http://schemas.microsoft.com/office/drawing/2014/main" id="{99FC7CA2-3A6E-1142-88E3-6139D717703B}"/>
              </a:ext>
            </a:extLst>
          </p:cNvPr>
          <p:cNvSpPr/>
          <p:nvPr/>
        </p:nvSpPr>
        <p:spPr>
          <a:xfrm rot="18814226">
            <a:off x="700640" y="3718407"/>
            <a:ext cx="395418" cy="398414"/>
          </a:xfrm>
          <a:prstGeom prst="plus">
            <a:avLst>
              <a:gd name="adj" fmla="val 44034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ross 24">
            <a:extLst>
              <a:ext uri="{FF2B5EF4-FFF2-40B4-BE49-F238E27FC236}">
                <a16:creationId xmlns:a16="http://schemas.microsoft.com/office/drawing/2014/main" id="{86073934-EF71-EF49-A45E-CC5D05BF604B}"/>
              </a:ext>
            </a:extLst>
          </p:cNvPr>
          <p:cNvSpPr/>
          <p:nvPr/>
        </p:nvSpPr>
        <p:spPr>
          <a:xfrm rot="18814226">
            <a:off x="722552" y="2400677"/>
            <a:ext cx="395418" cy="398414"/>
          </a:xfrm>
          <a:prstGeom prst="plus">
            <a:avLst>
              <a:gd name="adj" fmla="val 44034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ross 25">
            <a:extLst>
              <a:ext uri="{FF2B5EF4-FFF2-40B4-BE49-F238E27FC236}">
                <a16:creationId xmlns:a16="http://schemas.microsoft.com/office/drawing/2014/main" id="{5B7B0B18-4465-1942-A5C9-C82B2701D84E}"/>
              </a:ext>
            </a:extLst>
          </p:cNvPr>
          <p:cNvSpPr/>
          <p:nvPr/>
        </p:nvSpPr>
        <p:spPr>
          <a:xfrm rot="18814226">
            <a:off x="1414483" y="1693409"/>
            <a:ext cx="395418" cy="398414"/>
          </a:xfrm>
          <a:prstGeom prst="plus">
            <a:avLst>
              <a:gd name="adj" fmla="val 44034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Cross 26">
            <a:extLst>
              <a:ext uri="{FF2B5EF4-FFF2-40B4-BE49-F238E27FC236}">
                <a16:creationId xmlns:a16="http://schemas.microsoft.com/office/drawing/2014/main" id="{6488514A-D776-1549-AC9B-11142318F050}"/>
              </a:ext>
            </a:extLst>
          </p:cNvPr>
          <p:cNvSpPr/>
          <p:nvPr/>
        </p:nvSpPr>
        <p:spPr>
          <a:xfrm rot="18814226">
            <a:off x="2747604" y="1652636"/>
            <a:ext cx="395418" cy="398414"/>
          </a:xfrm>
          <a:prstGeom prst="plus">
            <a:avLst>
              <a:gd name="adj" fmla="val 44034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Cross 27">
            <a:extLst>
              <a:ext uri="{FF2B5EF4-FFF2-40B4-BE49-F238E27FC236}">
                <a16:creationId xmlns:a16="http://schemas.microsoft.com/office/drawing/2014/main" id="{79D3A726-2FB6-1D4B-A389-7A5AF78993A9}"/>
              </a:ext>
            </a:extLst>
          </p:cNvPr>
          <p:cNvSpPr/>
          <p:nvPr/>
        </p:nvSpPr>
        <p:spPr>
          <a:xfrm rot="18814226">
            <a:off x="3487664" y="2391241"/>
            <a:ext cx="395418" cy="398414"/>
          </a:xfrm>
          <a:prstGeom prst="plus">
            <a:avLst>
              <a:gd name="adj" fmla="val 44034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6223B82-988A-2C47-BC6D-25971647B05D}"/>
                  </a:ext>
                </a:extLst>
              </p:cNvPr>
              <p:cNvSpPr txBox="1"/>
              <p:nvPr/>
            </p:nvSpPr>
            <p:spPr>
              <a:xfrm>
                <a:off x="4498234" y="2100004"/>
                <a:ext cx="18955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Optimal policy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E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r>
                          <a:rPr lang="es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: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6223B82-988A-2C47-BC6D-25971647B0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8234" y="2100004"/>
                <a:ext cx="1895584" cy="369332"/>
              </a:xfrm>
              <a:prstGeom prst="rect">
                <a:avLst/>
              </a:prstGeom>
              <a:blipFill>
                <a:blip r:embed="rId4"/>
                <a:stretch>
                  <a:fillRect l="-2667" t="-3333" r="-1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" name="Table 13">
                <a:extLst>
                  <a:ext uri="{FF2B5EF4-FFF2-40B4-BE49-F238E27FC236}">
                    <a16:creationId xmlns:a16="http://schemas.microsoft.com/office/drawing/2014/main" id="{4F26FFC0-F645-5E49-B233-3A90317B256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81049549"/>
                  </p:ext>
                </p:extLst>
              </p:nvPr>
            </p:nvGraphicFramePr>
            <p:xfrm>
              <a:off x="6545822" y="2044074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" name="Table 13">
                <a:extLst>
                  <a:ext uri="{FF2B5EF4-FFF2-40B4-BE49-F238E27FC236}">
                    <a16:creationId xmlns:a16="http://schemas.microsoft.com/office/drawing/2014/main" id="{4F26FFC0-F645-5E49-B233-3A90317B256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81049549"/>
                  </p:ext>
                </p:extLst>
              </p:nvPr>
            </p:nvGraphicFramePr>
            <p:xfrm>
              <a:off x="6545822" y="2044074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2703" r="-2703" b="-54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9" name="Table 28">
                <a:extLst>
                  <a:ext uri="{FF2B5EF4-FFF2-40B4-BE49-F238E27FC236}">
                    <a16:creationId xmlns:a16="http://schemas.microsoft.com/office/drawing/2014/main" id="{5875D399-0FE9-9042-AED6-279D4B98255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8419744"/>
                  </p:ext>
                </p:extLst>
              </p:nvPr>
            </p:nvGraphicFramePr>
            <p:xfrm>
              <a:off x="7542284" y="2044074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9" name="Table 28">
                <a:extLst>
                  <a:ext uri="{FF2B5EF4-FFF2-40B4-BE49-F238E27FC236}">
                    <a16:creationId xmlns:a16="http://schemas.microsoft.com/office/drawing/2014/main" id="{5875D399-0FE9-9042-AED6-279D4B98255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8419744"/>
                  </p:ext>
                </p:extLst>
              </p:nvPr>
            </p:nvGraphicFramePr>
            <p:xfrm>
              <a:off x="7542284" y="2044074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6"/>
                          <a:stretch>
                            <a:fillRect r="-5405" b="-54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0" name="Table 29">
                <a:extLst>
                  <a:ext uri="{FF2B5EF4-FFF2-40B4-BE49-F238E27FC236}">
                    <a16:creationId xmlns:a16="http://schemas.microsoft.com/office/drawing/2014/main" id="{99813A17-0158-074B-A81A-C377AC543DC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15199411"/>
                  </p:ext>
                </p:extLst>
              </p:nvPr>
            </p:nvGraphicFramePr>
            <p:xfrm>
              <a:off x="8538746" y="2044074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0" name="Table 29">
                <a:extLst>
                  <a:ext uri="{FF2B5EF4-FFF2-40B4-BE49-F238E27FC236}">
                    <a16:creationId xmlns:a16="http://schemas.microsoft.com/office/drawing/2014/main" id="{99813A17-0158-074B-A81A-C377AC543DC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15199411"/>
                  </p:ext>
                </p:extLst>
              </p:nvPr>
            </p:nvGraphicFramePr>
            <p:xfrm>
              <a:off x="8538746" y="2044074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2703" r="-2703" b="-54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1" name="Table 30">
                <a:extLst>
                  <a:ext uri="{FF2B5EF4-FFF2-40B4-BE49-F238E27FC236}">
                    <a16:creationId xmlns:a16="http://schemas.microsoft.com/office/drawing/2014/main" id="{522CBCAC-0742-434C-A1A5-A7B6BD478D1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57606751"/>
                  </p:ext>
                </p:extLst>
              </p:nvPr>
            </p:nvGraphicFramePr>
            <p:xfrm>
              <a:off x="9535208" y="2044074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1" name="Table 30">
                <a:extLst>
                  <a:ext uri="{FF2B5EF4-FFF2-40B4-BE49-F238E27FC236}">
                    <a16:creationId xmlns:a16="http://schemas.microsoft.com/office/drawing/2014/main" id="{522CBCAC-0742-434C-A1A5-A7B6BD478D1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57606751"/>
                  </p:ext>
                </p:extLst>
              </p:nvPr>
            </p:nvGraphicFramePr>
            <p:xfrm>
              <a:off x="9535208" y="2044074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8"/>
                          <a:stretch>
                            <a:fillRect r="-5405" b="-54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2" name="Right Arrow 31">
            <a:extLst>
              <a:ext uri="{FF2B5EF4-FFF2-40B4-BE49-F238E27FC236}">
                <a16:creationId xmlns:a16="http://schemas.microsoft.com/office/drawing/2014/main" id="{CE50443D-7F62-0046-8EEB-12CED8D0EC0A}"/>
              </a:ext>
            </a:extLst>
          </p:cNvPr>
          <p:cNvSpPr/>
          <p:nvPr/>
        </p:nvSpPr>
        <p:spPr>
          <a:xfrm rot="16200000">
            <a:off x="7130302" y="2178129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3" name="Right Arrow 32">
            <a:extLst>
              <a:ext uri="{FF2B5EF4-FFF2-40B4-BE49-F238E27FC236}">
                <a16:creationId xmlns:a16="http://schemas.microsoft.com/office/drawing/2014/main" id="{4E750A56-6555-B042-BDB5-B426E1896173}"/>
              </a:ext>
            </a:extLst>
          </p:cNvPr>
          <p:cNvSpPr/>
          <p:nvPr/>
        </p:nvSpPr>
        <p:spPr>
          <a:xfrm>
            <a:off x="8137771" y="2181568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4" name="Right Arrow 33">
            <a:extLst>
              <a:ext uri="{FF2B5EF4-FFF2-40B4-BE49-F238E27FC236}">
                <a16:creationId xmlns:a16="http://schemas.microsoft.com/office/drawing/2014/main" id="{CB26F867-BD78-A946-9EB7-BB44CF27746C}"/>
              </a:ext>
            </a:extLst>
          </p:cNvPr>
          <p:cNvSpPr/>
          <p:nvPr/>
        </p:nvSpPr>
        <p:spPr>
          <a:xfrm rot="5400000">
            <a:off x="9109758" y="2178130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9747C44-F0BC-E945-A28A-3E9FFE2BBB30}"/>
              </a:ext>
            </a:extLst>
          </p:cNvPr>
          <p:cNvSpPr txBox="1"/>
          <p:nvPr/>
        </p:nvSpPr>
        <p:spPr>
          <a:xfrm>
            <a:off x="4637731" y="2909124"/>
            <a:ext cx="6716069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The agent has to find this policy by </a:t>
            </a:r>
            <a:r>
              <a:rPr lang="en-US" b="1" dirty="0"/>
              <a:t>interacting</a:t>
            </a:r>
            <a:r>
              <a:rPr lang="en-US" dirty="0"/>
              <a:t> with the environment</a:t>
            </a:r>
          </a:p>
        </p:txBody>
      </p:sp>
    </p:spTree>
    <p:extLst>
      <p:ext uri="{BB962C8B-B14F-4D97-AF65-F5344CB8AC3E}">
        <p14:creationId xmlns:p14="http://schemas.microsoft.com/office/powerpoint/2010/main" val="23374385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001F85-EC0B-F247-A4B1-7898FB9C19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52855"/>
            <a:ext cx="9144000" cy="2806578"/>
          </a:xfrm>
        </p:spPr>
        <p:txBody>
          <a:bodyPr>
            <a:normAutofit/>
          </a:bodyPr>
          <a:lstStyle/>
          <a:p>
            <a:r>
              <a:rPr lang="en-US" u="sng" dirty="0"/>
              <a:t>Monte Carlo Methods</a:t>
            </a:r>
            <a:br>
              <a:rPr lang="en-US" dirty="0"/>
            </a:br>
            <a:br>
              <a:rPr lang="en-US" dirty="0"/>
            </a:br>
            <a:r>
              <a:rPr lang="en-US" sz="4800" dirty="0"/>
              <a:t>Monte Carlo Prediction</a:t>
            </a:r>
          </a:p>
        </p:txBody>
      </p:sp>
    </p:spTree>
    <p:extLst>
      <p:ext uri="{BB962C8B-B14F-4D97-AF65-F5344CB8AC3E}">
        <p14:creationId xmlns:p14="http://schemas.microsoft.com/office/powerpoint/2010/main" val="28792347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C943DFA1-74E6-B64E-9377-F4ED40E76B43}"/>
              </a:ext>
            </a:extLst>
          </p:cNvPr>
          <p:cNvSpPr/>
          <p:nvPr/>
        </p:nvSpPr>
        <p:spPr>
          <a:xfrm>
            <a:off x="4151140" y="5397707"/>
            <a:ext cx="5589663" cy="457200"/>
          </a:xfrm>
          <a:prstGeom prst="rect">
            <a:avLst/>
          </a:prstGeom>
          <a:solidFill>
            <a:srgbClr val="F2F2F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AACA9F-E1A0-C042-86D0-177DF0891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Monte Carlo Prediction	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4D190BC-ACD5-FC4A-9E0B-FFD0B78DAB6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34305632"/>
              </p:ext>
            </p:extLst>
          </p:nvPr>
        </p:nvGraphicFramePr>
        <p:xfrm>
          <a:off x="389333" y="1860793"/>
          <a:ext cx="2743200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71600">
                  <a:extLst>
                    <a:ext uri="{9D8B030D-6E8A-4147-A177-3AD203B41FA5}">
                      <a16:colId xmlns:a16="http://schemas.microsoft.com/office/drawing/2014/main" val="2366223979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650091672"/>
                    </a:ext>
                  </a:extLst>
                </a:gridCol>
              </a:tblGrid>
              <a:tr h="13716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200" i="1" kern="12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200" i="1" kern="12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3352619"/>
                  </a:ext>
                </a:extLst>
              </a:tr>
              <a:tr h="1371600">
                <a:tc>
                  <a:txBody>
                    <a:bodyPr/>
                    <a:lstStyle/>
                    <a:p>
                      <a:endParaRPr lang="en-US" sz="3200" i="1" kern="12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endParaRP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200" i="1" kern="12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4545068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9498D031-7FD0-8D49-8F73-B0B89A1A2C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022" y="3375955"/>
            <a:ext cx="866486" cy="107539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6223B82-988A-2C47-BC6D-25971647B05D}"/>
              </a:ext>
            </a:extLst>
          </p:cNvPr>
          <p:cNvSpPr txBox="1"/>
          <p:nvPr/>
        </p:nvSpPr>
        <p:spPr>
          <a:xfrm>
            <a:off x="3677938" y="1659015"/>
            <a:ext cx="1152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Episode</a:t>
            </a:r>
            <a:r>
              <a:rPr lang="es-ES" dirty="0"/>
              <a:t> 1</a:t>
            </a:r>
            <a:r>
              <a:rPr lang="en-US" dirty="0"/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4" name="Table 43">
                <a:extLst>
                  <a:ext uri="{FF2B5EF4-FFF2-40B4-BE49-F238E27FC236}">
                    <a16:creationId xmlns:a16="http://schemas.microsoft.com/office/drawing/2014/main" id="{2BFF3B75-8116-E64B-B04C-5D399D91344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7178890"/>
                  </p:ext>
                </p:extLst>
              </p:nvPr>
            </p:nvGraphicFramePr>
            <p:xfrm>
              <a:off x="3797178" y="2358511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4" name="Table 43">
                <a:extLst>
                  <a:ext uri="{FF2B5EF4-FFF2-40B4-BE49-F238E27FC236}">
                    <a16:creationId xmlns:a16="http://schemas.microsoft.com/office/drawing/2014/main" id="{2BFF3B75-8116-E64B-B04C-5D399D91344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7178890"/>
                  </p:ext>
                </p:extLst>
              </p:nvPr>
            </p:nvGraphicFramePr>
            <p:xfrm>
              <a:off x="3797178" y="2358511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t="-2703" r="-5405" b="-54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5" name="Table 44">
                <a:extLst>
                  <a:ext uri="{FF2B5EF4-FFF2-40B4-BE49-F238E27FC236}">
                    <a16:creationId xmlns:a16="http://schemas.microsoft.com/office/drawing/2014/main" id="{9C20666F-4DBC-5F49-B3EE-E38F5E2C952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92708668"/>
                  </p:ext>
                </p:extLst>
              </p:nvPr>
            </p:nvGraphicFramePr>
            <p:xfrm>
              <a:off x="4793640" y="2358511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5" name="Table 44">
                <a:extLst>
                  <a:ext uri="{FF2B5EF4-FFF2-40B4-BE49-F238E27FC236}">
                    <a16:creationId xmlns:a16="http://schemas.microsoft.com/office/drawing/2014/main" id="{9C20666F-4DBC-5F49-B3EE-E38F5E2C952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92708668"/>
                  </p:ext>
                </p:extLst>
              </p:nvPr>
            </p:nvGraphicFramePr>
            <p:xfrm>
              <a:off x="4793640" y="2358511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2703" t="-2703" r="-2703" b="-54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6" name="Table 45">
                <a:extLst>
                  <a:ext uri="{FF2B5EF4-FFF2-40B4-BE49-F238E27FC236}">
                    <a16:creationId xmlns:a16="http://schemas.microsoft.com/office/drawing/2014/main" id="{C769BECD-282D-DE41-BB79-89BC67EAAD6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72283428"/>
                  </p:ext>
                </p:extLst>
              </p:nvPr>
            </p:nvGraphicFramePr>
            <p:xfrm>
              <a:off x="6747084" y="2358511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6" name="Table 45">
                <a:extLst>
                  <a:ext uri="{FF2B5EF4-FFF2-40B4-BE49-F238E27FC236}">
                    <a16:creationId xmlns:a16="http://schemas.microsoft.com/office/drawing/2014/main" id="{C769BECD-282D-DE41-BB79-89BC67EAAD6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72283428"/>
                  </p:ext>
                </p:extLst>
              </p:nvPr>
            </p:nvGraphicFramePr>
            <p:xfrm>
              <a:off x="6747084" y="2358511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2703" t="-2703" r="-2703" b="-54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7" name="Table 46">
                <a:extLst>
                  <a:ext uri="{FF2B5EF4-FFF2-40B4-BE49-F238E27FC236}">
                    <a16:creationId xmlns:a16="http://schemas.microsoft.com/office/drawing/2014/main" id="{B57E58F0-F8FD-4345-A350-E2209AED449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10234533"/>
                  </p:ext>
                </p:extLst>
              </p:nvPr>
            </p:nvGraphicFramePr>
            <p:xfrm>
              <a:off x="7743546" y="2358511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7" name="Table 46">
                <a:extLst>
                  <a:ext uri="{FF2B5EF4-FFF2-40B4-BE49-F238E27FC236}">
                    <a16:creationId xmlns:a16="http://schemas.microsoft.com/office/drawing/2014/main" id="{B57E58F0-F8FD-4345-A350-E2209AED449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10234533"/>
                  </p:ext>
                </p:extLst>
              </p:nvPr>
            </p:nvGraphicFramePr>
            <p:xfrm>
              <a:off x="7743546" y="2358511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7"/>
                          <a:stretch>
                            <a:fillRect t="-2703" r="-5405" b="-54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8" name="Right Arrow 47">
            <a:extLst>
              <a:ext uri="{FF2B5EF4-FFF2-40B4-BE49-F238E27FC236}">
                <a16:creationId xmlns:a16="http://schemas.microsoft.com/office/drawing/2014/main" id="{9B1D2B87-92D1-DE47-8847-92C343AD205C}"/>
              </a:ext>
            </a:extLst>
          </p:cNvPr>
          <p:cNvSpPr/>
          <p:nvPr/>
        </p:nvSpPr>
        <p:spPr>
          <a:xfrm rot="16200000">
            <a:off x="4381658" y="2492566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9" name="Right Arrow 48">
            <a:extLst>
              <a:ext uri="{FF2B5EF4-FFF2-40B4-BE49-F238E27FC236}">
                <a16:creationId xmlns:a16="http://schemas.microsoft.com/office/drawing/2014/main" id="{0AAF3B1F-D7C3-7C46-A1BD-A24B16924021}"/>
              </a:ext>
            </a:extLst>
          </p:cNvPr>
          <p:cNvSpPr/>
          <p:nvPr/>
        </p:nvSpPr>
        <p:spPr>
          <a:xfrm>
            <a:off x="6346109" y="2496005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0" name="Right Arrow 49">
            <a:extLst>
              <a:ext uri="{FF2B5EF4-FFF2-40B4-BE49-F238E27FC236}">
                <a16:creationId xmlns:a16="http://schemas.microsoft.com/office/drawing/2014/main" id="{AC3F6141-603F-A748-898F-B6D32FB70F18}"/>
              </a:ext>
            </a:extLst>
          </p:cNvPr>
          <p:cNvSpPr/>
          <p:nvPr/>
        </p:nvSpPr>
        <p:spPr>
          <a:xfrm rot="5400000">
            <a:off x="7318096" y="2492567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2" name="Table 51">
                <a:extLst>
                  <a:ext uri="{FF2B5EF4-FFF2-40B4-BE49-F238E27FC236}">
                    <a16:creationId xmlns:a16="http://schemas.microsoft.com/office/drawing/2014/main" id="{BA4759F3-10C4-734E-90A4-AC57638D00C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73131727"/>
                  </p:ext>
                </p:extLst>
              </p:nvPr>
            </p:nvGraphicFramePr>
            <p:xfrm>
              <a:off x="5775865" y="2358511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2" name="Table 51">
                <a:extLst>
                  <a:ext uri="{FF2B5EF4-FFF2-40B4-BE49-F238E27FC236}">
                    <a16:creationId xmlns:a16="http://schemas.microsoft.com/office/drawing/2014/main" id="{BA4759F3-10C4-734E-90A4-AC57638D00C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73131727"/>
                  </p:ext>
                </p:extLst>
              </p:nvPr>
            </p:nvGraphicFramePr>
            <p:xfrm>
              <a:off x="5775865" y="2358511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8"/>
                          <a:stretch>
                            <a:fillRect t="-2703" r="-2703" b="-54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3" name="Right Arrow 52">
            <a:extLst>
              <a:ext uri="{FF2B5EF4-FFF2-40B4-BE49-F238E27FC236}">
                <a16:creationId xmlns:a16="http://schemas.microsoft.com/office/drawing/2014/main" id="{F80A8F78-BD22-BB42-83E9-B7BE900A58FE}"/>
              </a:ext>
            </a:extLst>
          </p:cNvPr>
          <p:cNvSpPr/>
          <p:nvPr/>
        </p:nvSpPr>
        <p:spPr>
          <a:xfrm rot="10800000">
            <a:off x="5363883" y="2492566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17E965C2-634B-7A47-BF15-F5454848DD32}"/>
                  </a:ext>
                </a:extLst>
              </p:cNvPr>
              <p:cNvSpPr/>
              <p:nvPr/>
            </p:nvSpPr>
            <p:spPr>
              <a:xfrm>
                <a:off x="4328758" y="5423498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17E965C2-634B-7A47-BF15-F5454848DD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8758" y="5423498"/>
                <a:ext cx="422787" cy="405619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Rectangle 57">
            <a:extLst>
              <a:ext uri="{FF2B5EF4-FFF2-40B4-BE49-F238E27FC236}">
                <a16:creationId xmlns:a16="http://schemas.microsoft.com/office/drawing/2014/main" id="{53D85DC5-0F7E-8340-8B72-52B34756C81A}"/>
              </a:ext>
            </a:extLst>
          </p:cNvPr>
          <p:cNvSpPr/>
          <p:nvPr/>
        </p:nvSpPr>
        <p:spPr>
          <a:xfrm>
            <a:off x="4151139" y="4748748"/>
            <a:ext cx="5589663" cy="457200"/>
          </a:xfrm>
          <a:prstGeom prst="rect">
            <a:avLst/>
          </a:prstGeom>
          <a:solidFill>
            <a:schemeClr val="accent2">
              <a:lumMod val="40000"/>
              <a:lumOff val="6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E13642BF-3EFD-4A45-B5EC-D8B2B2B7F64B}"/>
              </a:ext>
            </a:extLst>
          </p:cNvPr>
          <p:cNvSpPr/>
          <p:nvPr/>
        </p:nvSpPr>
        <p:spPr>
          <a:xfrm>
            <a:off x="4151138" y="4110832"/>
            <a:ext cx="5589663" cy="457200"/>
          </a:xfrm>
          <a:prstGeom prst="rect">
            <a:avLst/>
          </a:prstGeom>
          <a:solidFill>
            <a:schemeClr val="accent4">
              <a:lumMod val="40000"/>
              <a:lumOff val="6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66B73CE4-B84C-734E-B198-DFFC830C32C7}"/>
              </a:ext>
            </a:extLst>
          </p:cNvPr>
          <p:cNvSpPr/>
          <p:nvPr/>
        </p:nvSpPr>
        <p:spPr>
          <a:xfrm>
            <a:off x="4151137" y="3428268"/>
            <a:ext cx="5589663" cy="457200"/>
          </a:xfrm>
          <a:prstGeom prst="rect">
            <a:avLst/>
          </a:prstGeom>
          <a:solidFill>
            <a:schemeClr val="accent6">
              <a:lumMod val="20000"/>
              <a:lumOff val="8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2" name="Table 61">
                <a:extLst>
                  <a:ext uri="{FF2B5EF4-FFF2-40B4-BE49-F238E27FC236}">
                    <a16:creationId xmlns:a16="http://schemas.microsoft.com/office/drawing/2014/main" id="{C68AD586-42D9-F14C-9317-D85BFC002AB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28258881"/>
                  </p:ext>
                </p:extLst>
              </p:nvPr>
            </p:nvGraphicFramePr>
            <p:xfrm>
              <a:off x="3554149" y="5397707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2" name="Table 61">
                <a:extLst>
                  <a:ext uri="{FF2B5EF4-FFF2-40B4-BE49-F238E27FC236}">
                    <a16:creationId xmlns:a16="http://schemas.microsoft.com/office/drawing/2014/main" id="{C68AD586-42D9-F14C-9317-D85BFC002AB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28258881"/>
                  </p:ext>
                </p:extLst>
              </p:nvPr>
            </p:nvGraphicFramePr>
            <p:xfrm>
              <a:off x="3554149" y="5397707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2703" t="-2703" r="-5405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3" name="Table 62">
                <a:extLst>
                  <a:ext uri="{FF2B5EF4-FFF2-40B4-BE49-F238E27FC236}">
                    <a16:creationId xmlns:a16="http://schemas.microsoft.com/office/drawing/2014/main" id="{D7DDD976-EB52-D04B-BDA4-69028CEE2F7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64414906"/>
                  </p:ext>
                </p:extLst>
              </p:nvPr>
            </p:nvGraphicFramePr>
            <p:xfrm>
              <a:off x="3548616" y="4747658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3" name="Table 62">
                <a:extLst>
                  <a:ext uri="{FF2B5EF4-FFF2-40B4-BE49-F238E27FC236}">
                    <a16:creationId xmlns:a16="http://schemas.microsoft.com/office/drawing/2014/main" id="{D7DDD976-EB52-D04B-BDA4-69028CEE2F7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64414906"/>
                  </p:ext>
                </p:extLst>
              </p:nvPr>
            </p:nvGraphicFramePr>
            <p:xfrm>
              <a:off x="3548616" y="4747658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11"/>
                          <a:stretch>
                            <a:fillRect l="-2703" t="-2703" r="-2703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4" name="Table 63">
                <a:extLst>
                  <a:ext uri="{FF2B5EF4-FFF2-40B4-BE49-F238E27FC236}">
                    <a16:creationId xmlns:a16="http://schemas.microsoft.com/office/drawing/2014/main" id="{F8DE72A1-B0FA-BB4F-AA02-43CA1A0E6D5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4720347"/>
                  </p:ext>
                </p:extLst>
              </p:nvPr>
            </p:nvGraphicFramePr>
            <p:xfrm>
              <a:off x="3542817" y="4137683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4" name="Table 63">
                <a:extLst>
                  <a:ext uri="{FF2B5EF4-FFF2-40B4-BE49-F238E27FC236}">
                    <a16:creationId xmlns:a16="http://schemas.microsoft.com/office/drawing/2014/main" id="{F8DE72A1-B0FA-BB4F-AA02-43CA1A0E6D5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4720347"/>
                  </p:ext>
                </p:extLst>
              </p:nvPr>
            </p:nvGraphicFramePr>
            <p:xfrm>
              <a:off x="3542817" y="4137683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12"/>
                          <a:stretch>
                            <a:fillRect t="-2703" r="-5405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5" name="Table 64">
                <a:extLst>
                  <a:ext uri="{FF2B5EF4-FFF2-40B4-BE49-F238E27FC236}">
                    <a16:creationId xmlns:a16="http://schemas.microsoft.com/office/drawing/2014/main" id="{FEA03CA2-7A85-4348-9F94-EC297E1EEB8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7427184"/>
                  </p:ext>
                </p:extLst>
              </p:nvPr>
            </p:nvGraphicFramePr>
            <p:xfrm>
              <a:off x="3568578" y="3429846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5" name="Table 64">
                <a:extLst>
                  <a:ext uri="{FF2B5EF4-FFF2-40B4-BE49-F238E27FC236}">
                    <a16:creationId xmlns:a16="http://schemas.microsoft.com/office/drawing/2014/main" id="{FEA03CA2-7A85-4348-9F94-EC297E1EEB8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7427184"/>
                  </p:ext>
                </p:extLst>
              </p:nvPr>
            </p:nvGraphicFramePr>
            <p:xfrm>
              <a:off x="3568578" y="3429846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13"/>
                          <a:stretch>
                            <a:fillRect t="-2703" r="-5405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12FC9CB3-7237-6F45-BF28-59540F3880E7}"/>
              </a:ext>
            </a:extLst>
          </p:cNvPr>
          <p:cNvCxnSpPr>
            <a:cxnSpLocks/>
            <a:stCxn id="11" idx="7"/>
            <a:endCxn id="80" idx="1"/>
          </p:cNvCxnSpPr>
          <p:nvPr/>
        </p:nvCxnSpPr>
        <p:spPr>
          <a:xfrm flipV="1">
            <a:off x="4689629" y="4985555"/>
            <a:ext cx="502681" cy="497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D32B97FF-2032-6A4A-9BE2-EE16CDF51F5A}"/>
                  </a:ext>
                </a:extLst>
              </p:cNvPr>
              <p:cNvSpPr/>
              <p:nvPr/>
            </p:nvSpPr>
            <p:spPr>
              <a:xfrm>
                <a:off x="4751697" y="5162005"/>
                <a:ext cx="48545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D32B97FF-2032-6A4A-9BE2-EE16CDF51F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1697" y="5162005"/>
                <a:ext cx="485454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F19BFBB3-227F-9E4B-AA16-F42BFCB7FBC3}"/>
                  </a:ext>
                </a:extLst>
              </p:cNvPr>
              <p:cNvSpPr/>
              <p:nvPr/>
            </p:nvSpPr>
            <p:spPr>
              <a:xfrm>
                <a:off x="4329703" y="2014733"/>
                <a:ext cx="46782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F19BFBB3-227F-9E4B-AA16-F42BFCB7FB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9703" y="2014733"/>
                <a:ext cx="467820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92D7758B-9C80-6945-8327-17480D2B8C58}"/>
                  </a:ext>
                </a:extLst>
              </p:cNvPr>
              <p:cNvSpPr/>
              <p:nvPr/>
            </p:nvSpPr>
            <p:spPr>
              <a:xfrm>
                <a:off x="5297039" y="2015367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92D7758B-9C80-6945-8327-17480D2B8C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7039" y="2015367"/>
                <a:ext cx="473143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22F6E273-5102-8C48-9FB7-B175BAB30793}"/>
                  </a:ext>
                </a:extLst>
              </p:cNvPr>
              <p:cNvSpPr/>
              <p:nvPr/>
            </p:nvSpPr>
            <p:spPr>
              <a:xfrm>
                <a:off x="6284201" y="2010221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22F6E273-5102-8C48-9FB7-B175BAB307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4201" y="2010221"/>
                <a:ext cx="473143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B22E0077-75B0-F648-8F06-86B05A70FA29}"/>
                  </a:ext>
                </a:extLst>
              </p:cNvPr>
              <p:cNvSpPr/>
              <p:nvPr/>
            </p:nvSpPr>
            <p:spPr>
              <a:xfrm>
                <a:off x="7233655" y="2010221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B22E0077-75B0-F648-8F06-86B05A70FA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3655" y="2010221"/>
                <a:ext cx="473143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F147EF10-8208-EA44-AED3-7048F0CA3C40}"/>
                  </a:ext>
                </a:extLst>
              </p:cNvPr>
              <p:cNvSpPr/>
              <p:nvPr/>
            </p:nvSpPr>
            <p:spPr>
              <a:xfrm>
                <a:off x="5503941" y="4793396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F147EF10-8208-EA44-AED3-7048F0CA3C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3941" y="4793396"/>
                <a:ext cx="422787" cy="405619"/>
              </a:xfrm>
              <a:prstGeom prst="ellipse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BD9425DE-ED9C-904D-BE07-A268AD55E617}"/>
                  </a:ext>
                </a:extLst>
              </p:cNvPr>
              <p:cNvSpPr/>
              <p:nvPr/>
            </p:nvSpPr>
            <p:spPr>
              <a:xfrm>
                <a:off x="5192310" y="4844832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BD9425DE-ED9C-904D-BE07-A268AD55E6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2310" y="4844832"/>
                <a:ext cx="321042" cy="281445"/>
              </a:xfrm>
              <a:prstGeom prst="rect">
                <a:avLst/>
              </a:prstGeom>
              <a:blipFill>
                <a:blip r:embed="rId20"/>
                <a:stretch>
                  <a:fillRect b="-833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C552E0F1-6802-614D-B44D-B89C8DDACF14}"/>
                  </a:ext>
                </a:extLst>
              </p:cNvPr>
              <p:cNvSpPr/>
              <p:nvPr/>
            </p:nvSpPr>
            <p:spPr>
              <a:xfrm>
                <a:off x="6645047" y="4793396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C552E0F1-6802-614D-B44D-B89C8DDACF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5047" y="4793396"/>
                <a:ext cx="422787" cy="405619"/>
              </a:xfrm>
              <a:prstGeom prst="ellipse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12E5BBC6-1C2B-8140-B06F-013BA79E2FF0}"/>
                  </a:ext>
                </a:extLst>
              </p:cNvPr>
              <p:cNvSpPr/>
              <p:nvPr/>
            </p:nvSpPr>
            <p:spPr>
              <a:xfrm>
                <a:off x="6333416" y="4854664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12E5BBC6-1C2B-8140-B06F-013BA79E2F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3416" y="4854664"/>
                <a:ext cx="321042" cy="281445"/>
              </a:xfrm>
              <a:prstGeom prst="rect">
                <a:avLst/>
              </a:prstGeom>
              <a:blipFill>
                <a:blip r:embed="rId22"/>
                <a:stretch>
                  <a:fillRect b="-1304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4" name="Left Brace 83">
            <a:extLst>
              <a:ext uri="{FF2B5EF4-FFF2-40B4-BE49-F238E27FC236}">
                <a16:creationId xmlns:a16="http://schemas.microsoft.com/office/drawing/2014/main" id="{211B805A-DE9A-0049-9F7E-71B74DC1AB5B}"/>
              </a:ext>
            </a:extLst>
          </p:cNvPr>
          <p:cNvSpPr/>
          <p:nvPr/>
        </p:nvSpPr>
        <p:spPr>
          <a:xfrm rot="5400000">
            <a:off x="6614677" y="-243548"/>
            <a:ext cx="246873" cy="6772297"/>
          </a:xfrm>
          <a:prstGeom prst="leftBrace">
            <a:avLst>
              <a:gd name="adj1" fmla="val 330933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103AFDF4-E69E-7C45-B326-F34CD1210784}"/>
              </a:ext>
            </a:extLst>
          </p:cNvPr>
          <p:cNvCxnSpPr>
            <a:cxnSpLocks/>
            <a:stCxn id="79" idx="6"/>
            <a:endCxn id="83" idx="1"/>
          </p:cNvCxnSpPr>
          <p:nvPr/>
        </p:nvCxnSpPr>
        <p:spPr>
          <a:xfrm flipV="1">
            <a:off x="5926728" y="4995387"/>
            <a:ext cx="406688" cy="8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70D17732-DCF3-E54E-B3D6-D766B65293CD}"/>
                  </a:ext>
                </a:extLst>
              </p:cNvPr>
              <p:cNvSpPr/>
              <p:nvPr/>
            </p:nvSpPr>
            <p:spPr>
              <a:xfrm>
                <a:off x="5888065" y="4662905"/>
                <a:ext cx="4907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70D17732-DCF3-E54E-B3D6-D766B65293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8065" y="4662905"/>
                <a:ext cx="490775" cy="369332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3B0D38EF-6579-F242-A082-34DAEA80C2E8}"/>
                  </a:ext>
                </a:extLst>
              </p:cNvPr>
              <p:cNvSpPr/>
              <p:nvPr/>
            </p:nvSpPr>
            <p:spPr>
              <a:xfrm>
                <a:off x="7675123" y="4148420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3B0D38EF-6579-F242-A082-34DAEA80C2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5123" y="4148420"/>
                <a:ext cx="422787" cy="405619"/>
              </a:xfrm>
              <a:prstGeom prst="ellipse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47386336-C44D-FB45-9264-B215C353D318}"/>
                  </a:ext>
                </a:extLst>
              </p:cNvPr>
              <p:cNvSpPr/>
              <p:nvPr/>
            </p:nvSpPr>
            <p:spPr>
              <a:xfrm>
                <a:off x="7363492" y="4209688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47386336-C44D-FB45-9264-B215C353D3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3492" y="4209688"/>
                <a:ext cx="321042" cy="281445"/>
              </a:xfrm>
              <a:prstGeom prst="rect">
                <a:avLst/>
              </a:prstGeom>
              <a:blipFill>
                <a:blip r:embed="rId25"/>
                <a:stretch>
                  <a:fillRect b="-833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17B4788E-4BDC-5943-A6A5-89ED46197D86}"/>
              </a:ext>
            </a:extLst>
          </p:cNvPr>
          <p:cNvCxnSpPr>
            <a:stCxn id="82" idx="7"/>
            <a:endCxn id="90" idx="1"/>
          </p:cNvCxnSpPr>
          <p:nvPr/>
        </p:nvCxnSpPr>
        <p:spPr>
          <a:xfrm flipV="1">
            <a:off x="7005918" y="4350411"/>
            <a:ext cx="357574" cy="5023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4220B116-C86C-2749-B35D-255F4A7491E2}"/>
                  </a:ext>
                </a:extLst>
              </p:cNvPr>
              <p:cNvSpPr/>
              <p:nvPr/>
            </p:nvSpPr>
            <p:spPr>
              <a:xfrm>
                <a:off x="7073896" y="4469209"/>
                <a:ext cx="4907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4220B116-C86C-2749-B35D-255F4A7491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3896" y="4469209"/>
                <a:ext cx="490775" cy="369332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975580C6-086D-2D4E-94AC-787BD2D92D87}"/>
                  </a:ext>
                </a:extLst>
              </p:cNvPr>
              <p:cNvSpPr/>
              <p:nvPr/>
            </p:nvSpPr>
            <p:spPr>
              <a:xfrm>
                <a:off x="8702593" y="3459482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975580C6-086D-2D4E-94AC-787BD2D92D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2593" y="3459482"/>
                <a:ext cx="422787" cy="405619"/>
              </a:xfrm>
              <a:prstGeom prst="ellipse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A3328890-207A-234F-A6B6-2FFB4E3EAAD1}"/>
                  </a:ext>
                </a:extLst>
              </p:cNvPr>
              <p:cNvSpPr/>
              <p:nvPr/>
            </p:nvSpPr>
            <p:spPr>
              <a:xfrm>
                <a:off x="8390962" y="3520750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A3328890-207A-234F-A6B6-2FFB4E3EAA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0962" y="3520750"/>
                <a:ext cx="321042" cy="281445"/>
              </a:xfrm>
              <a:prstGeom prst="rect">
                <a:avLst/>
              </a:prstGeom>
              <a:blipFill>
                <a:blip r:embed="rId28"/>
                <a:stretch>
                  <a:fillRect b="-1304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B79ECA2E-0EE9-AB48-9388-CE12F8D9F462}"/>
              </a:ext>
            </a:extLst>
          </p:cNvPr>
          <p:cNvCxnSpPr>
            <a:stCxn id="89" idx="7"/>
            <a:endCxn id="96" idx="1"/>
          </p:cNvCxnSpPr>
          <p:nvPr/>
        </p:nvCxnSpPr>
        <p:spPr>
          <a:xfrm flipV="1">
            <a:off x="8035994" y="3661473"/>
            <a:ext cx="354968" cy="5463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316A1E87-A35D-6040-8E91-099A11DD7804}"/>
                  </a:ext>
                </a:extLst>
              </p:cNvPr>
              <p:cNvSpPr/>
              <p:nvPr/>
            </p:nvSpPr>
            <p:spPr>
              <a:xfrm>
                <a:off x="8108097" y="3807963"/>
                <a:ext cx="4907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316A1E87-A35D-6040-8E91-099A11DD78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8097" y="3807963"/>
                <a:ext cx="490775" cy="369332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2" name="Table 111">
                <a:extLst>
                  <a:ext uri="{FF2B5EF4-FFF2-40B4-BE49-F238E27FC236}">
                    <a16:creationId xmlns:a16="http://schemas.microsoft.com/office/drawing/2014/main" id="{6BFF6890-4ADC-9847-8F48-9183EEC4841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63826760"/>
                  </p:ext>
                </p:extLst>
              </p:nvPr>
            </p:nvGraphicFramePr>
            <p:xfrm>
              <a:off x="10362834" y="4047967"/>
              <a:ext cx="930562" cy="14782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67801">
                      <a:extLst>
                        <a:ext uri="{9D8B030D-6E8A-4147-A177-3AD203B41FA5}">
                          <a16:colId xmlns:a16="http://schemas.microsoft.com/office/drawing/2014/main" val="2611353599"/>
                        </a:ext>
                      </a:extLst>
                    </a:gridCol>
                    <a:gridCol w="562761">
                      <a:extLst>
                        <a:ext uri="{9D8B030D-6E8A-4147-A177-3AD203B41FA5}">
                          <a16:colId xmlns:a16="http://schemas.microsoft.com/office/drawing/2014/main" val="1277587524"/>
                        </a:ext>
                      </a:extLst>
                    </a:gridCol>
                  </a:tblGrid>
                  <a:tr h="35898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rgbClr val="A84EEF">
                            <a:alpha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6281129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rgbClr val="A84EEF">
                            <a:alpha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23057346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rgbClr val="A84EEF">
                            <a:alpha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726155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rgbClr val="A84EEF">
                            <a:alpha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+10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56930286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2" name="Table 111">
                <a:extLst>
                  <a:ext uri="{FF2B5EF4-FFF2-40B4-BE49-F238E27FC236}">
                    <a16:creationId xmlns:a16="http://schemas.microsoft.com/office/drawing/2014/main" id="{6BFF6890-4ADC-9847-8F48-9183EEC4841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63826760"/>
                  </p:ext>
                </p:extLst>
              </p:nvPr>
            </p:nvGraphicFramePr>
            <p:xfrm>
              <a:off x="10362834" y="4047967"/>
              <a:ext cx="930562" cy="14782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67801">
                      <a:extLst>
                        <a:ext uri="{9D8B030D-6E8A-4147-A177-3AD203B41FA5}">
                          <a16:colId xmlns:a16="http://schemas.microsoft.com/office/drawing/2014/main" val="2611353599"/>
                        </a:ext>
                      </a:extLst>
                    </a:gridCol>
                    <a:gridCol w="562761">
                      <a:extLst>
                        <a:ext uri="{9D8B030D-6E8A-4147-A177-3AD203B41FA5}">
                          <a16:colId xmlns:a16="http://schemas.microsoft.com/office/drawing/2014/main" val="1277587524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0"/>
                          <a:stretch>
                            <a:fillRect t="-6897" r="-150000" b="-3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6281129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0"/>
                          <a:stretch>
                            <a:fillRect t="-103333" r="-150000" b="-2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23057346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0"/>
                          <a:stretch>
                            <a:fillRect t="-210345" r="-150000" b="-1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726155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0"/>
                          <a:stretch>
                            <a:fillRect t="-300000" r="-150000" b="-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+10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56930286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13" name="TextBox 112">
            <a:extLst>
              <a:ext uri="{FF2B5EF4-FFF2-40B4-BE49-F238E27FC236}">
                <a16:creationId xmlns:a16="http://schemas.microsoft.com/office/drawing/2014/main" id="{492A1AAE-B9A9-674B-AC4E-F1AACDE018CD}"/>
              </a:ext>
            </a:extLst>
          </p:cNvPr>
          <p:cNvSpPr txBox="1"/>
          <p:nvPr/>
        </p:nvSpPr>
        <p:spPr>
          <a:xfrm>
            <a:off x="10339349" y="3652214"/>
            <a:ext cx="981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Rewards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1D6FE999-C020-B844-A7D5-9D4A158F0D30}"/>
              </a:ext>
            </a:extLst>
          </p:cNvPr>
          <p:cNvSpPr txBox="1"/>
          <p:nvPr/>
        </p:nvSpPr>
        <p:spPr>
          <a:xfrm>
            <a:off x="6856440" y="745646"/>
            <a:ext cx="39566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How do we update the table?</a:t>
            </a:r>
          </a:p>
        </p:txBody>
      </p:sp>
      <p:sp>
        <p:nvSpPr>
          <p:cNvPr id="116" name="Right Arrow 115">
            <a:extLst>
              <a:ext uri="{FF2B5EF4-FFF2-40B4-BE49-F238E27FC236}">
                <a16:creationId xmlns:a16="http://schemas.microsoft.com/office/drawing/2014/main" id="{704B8099-7054-694E-B992-812FD773037C}"/>
              </a:ext>
            </a:extLst>
          </p:cNvPr>
          <p:cNvSpPr/>
          <p:nvPr/>
        </p:nvSpPr>
        <p:spPr>
          <a:xfrm rot="16200000">
            <a:off x="5007598" y="5260393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7" name="Right Arrow 116">
            <a:extLst>
              <a:ext uri="{FF2B5EF4-FFF2-40B4-BE49-F238E27FC236}">
                <a16:creationId xmlns:a16="http://schemas.microsoft.com/office/drawing/2014/main" id="{64FC8887-5A3C-9D42-A72B-36A5AF67660B}"/>
              </a:ext>
            </a:extLst>
          </p:cNvPr>
          <p:cNvSpPr/>
          <p:nvPr/>
        </p:nvSpPr>
        <p:spPr>
          <a:xfrm rot="10800000">
            <a:off x="5930767" y="5038700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8" name="Right Arrow 117">
            <a:extLst>
              <a:ext uri="{FF2B5EF4-FFF2-40B4-BE49-F238E27FC236}">
                <a16:creationId xmlns:a16="http://schemas.microsoft.com/office/drawing/2014/main" id="{06B8EBDD-E9B6-674A-9204-CCBF5DEBD62D}"/>
              </a:ext>
            </a:extLst>
          </p:cNvPr>
          <p:cNvSpPr/>
          <p:nvPr/>
        </p:nvSpPr>
        <p:spPr>
          <a:xfrm>
            <a:off x="7168325" y="4785669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9" name="Right Arrow 118">
            <a:extLst>
              <a:ext uri="{FF2B5EF4-FFF2-40B4-BE49-F238E27FC236}">
                <a16:creationId xmlns:a16="http://schemas.microsoft.com/office/drawing/2014/main" id="{8ABD68DB-7C33-414F-BE29-AACAD7D5A12B}"/>
              </a:ext>
            </a:extLst>
          </p:cNvPr>
          <p:cNvSpPr/>
          <p:nvPr/>
        </p:nvSpPr>
        <p:spPr>
          <a:xfrm rot="5400000">
            <a:off x="8363620" y="3985141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B62EA047-5FE2-7F4E-8917-8EBF1AC0F510}"/>
              </a:ext>
            </a:extLst>
          </p:cNvPr>
          <p:cNvSpPr txBox="1"/>
          <p:nvPr/>
        </p:nvSpPr>
        <p:spPr>
          <a:xfrm>
            <a:off x="5069093" y="1637658"/>
            <a:ext cx="4231223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Monte Carlo Methods run ENTIRE episodes</a:t>
            </a:r>
          </a:p>
        </p:txBody>
      </p:sp>
    </p:spTree>
    <p:extLst>
      <p:ext uri="{BB962C8B-B14F-4D97-AF65-F5344CB8AC3E}">
        <p14:creationId xmlns:p14="http://schemas.microsoft.com/office/powerpoint/2010/main" val="2499782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1.85185E-6 L -1.875E-6 -0.2106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053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0.21065 L -0.05664 -0.21065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3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4000"/>
                            </p:stCondLst>
                            <p:childTnLst>
                              <p:par>
                                <p:cTn id="11" presetID="42" presetClass="path" presetSubtype="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5664 -0.21065 L -1.875E-6 -0.21065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2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6000"/>
                            </p:stCondLst>
                            <p:childTnLst>
                              <p:par>
                                <p:cTn id="14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-0.21065 L 0.11224 -0.21065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9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8000"/>
                            </p:stCondLst>
                            <p:childTnLst>
                              <p:par>
                                <p:cTn id="17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1224 -0.21065 L 0.11302 -1.85185E-6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" y="1053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3" dur="2000"/>
                                        <p:tgtEl>
                                          <p:spTgt spid="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C943DFA1-74E6-B64E-9377-F4ED40E76B43}"/>
              </a:ext>
            </a:extLst>
          </p:cNvPr>
          <p:cNvSpPr/>
          <p:nvPr/>
        </p:nvSpPr>
        <p:spPr>
          <a:xfrm>
            <a:off x="838203" y="4238758"/>
            <a:ext cx="5589663" cy="457200"/>
          </a:xfrm>
          <a:prstGeom prst="rect">
            <a:avLst/>
          </a:prstGeom>
          <a:solidFill>
            <a:srgbClr val="F2F2F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AACA9F-E1A0-C042-86D0-177DF0891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Monte Carlo Prediction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17E965C2-634B-7A47-BF15-F5454848DD32}"/>
                  </a:ext>
                </a:extLst>
              </p:cNvPr>
              <p:cNvSpPr/>
              <p:nvPr/>
            </p:nvSpPr>
            <p:spPr>
              <a:xfrm>
                <a:off x="1015821" y="4264549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17E965C2-634B-7A47-BF15-F5454848DD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5821" y="4264549"/>
                <a:ext cx="422787" cy="405619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Rectangle 57">
            <a:extLst>
              <a:ext uri="{FF2B5EF4-FFF2-40B4-BE49-F238E27FC236}">
                <a16:creationId xmlns:a16="http://schemas.microsoft.com/office/drawing/2014/main" id="{53D85DC5-0F7E-8340-8B72-52B34756C81A}"/>
              </a:ext>
            </a:extLst>
          </p:cNvPr>
          <p:cNvSpPr/>
          <p:nvPr/>
        </p:nvSpPr>
        <p:spPr>
          <a:xfrm>
            <a:off x="838202" y="3589799"/>
            <a:ext cx="5589663" cy="457200"/>
          </a:xfrm>
          <a:prstGeom prst="rect">
            <a:avLst/>
          </a:prstGeom>
          <a:solidFill>
            <a:schemeClr val="accent2">
              <a:lumMod val="40000"/>
              <a:lumOff val="6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E13642BF-3EFD-4A45-B5EC-D8B2B2B7F64B}"/>
              </a:ext>
            </a:extLst>
          </p:cNvPr>
          <p:cNvSpPr/>
          <p:nvPr/>
        </p:nvSpPr>
        <p:spPr>
          <a:xfrm>
            <a:off x="838201" y="2951883"/>
            <a:ext cx="5589663" cy="457200"/>
          </a:xfrm>
          <a:prstGeom prst="rect">
            <a:avLst/>
          </a:prstGeom>
          <a:solidFill>
            <a:schemeClr val="accent4">
              <a:lumMod val="40000"/>
              <a:lumOff val="6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66B73CE4-B84C-734E-B198-DFFC830C32C7}"/>
              </a:ext>
            </a:extLst>
          </p:cNvPr>
          <p:cNvSpPr/>
          <p:nvPr/>
        </p:nvSpPr>
        <p:spPr>
          <a:xfrm>
            <a:off x="838200" y="2269319"/>
            <a:ext cx="5589663" cy="457200"/>
          </a:xfrm>
          <a:prstGeom prst="rect">
            <a:avLst/>
          </a:prstGeom>
          <a:solidFill>
            <a:schemeClr val="accent6">
              <a:lumMod val="20000"/>
              <a:lumOff val="8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2" name="Table 61">
                <a:extLst>
                  <a:ext uri="{FF2B5EF4-FFF2-40B4-BE49-F238E27FC236}">
                    <a16:creationId xmlns:a16="http://schemas.microsoft.com/office/drawing/2014/main" id="{C68AD586-42D9-F14C-9317-D85BFC002AB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44724651"/>
                  </p:ext>
                </p:extLst>
              </p:nvPr>
            </p:nvGraphicFramePr>
            <p:xfrm>
              <a:off x="241212" y="4238758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2" name="Table 61">
                <a:extLst>
                  <a:ext uri="{FF2B5EF4-FFF2-40B4-BE49-F238E27FC236}">
                    <a16:creationId xmlns:a16="http://schemas.microsoft.com/office/drawing/2014/main" id="{C68AD586-42D9-F14C-9317-D85BFC002AB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44724651"/>
                  </p:ext>
                </p:extLst>
              </p:nvPr>
            </p:nvGraphicFramePr>
            <p:xfrm>
              <a:off x="241212" y="4238758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r="-5405" b="-54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3" name="Table 62">
                <a:extLst>
                  <a:ext uri="{FF2B5EF4-FFF2-40B4-BE49-F238E27FC236}">
                    <a16:creationId xmlns:a16="http://schemas.microsoft.com/office/drawing/2014/main" id="{D7DDD976-EB52-D04B-BDA4-69028CEE2F7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94996162"/>
                  </p:ext>
                </p:extLst>
              </p:nvPr>
            </p:nvGraphicFramePr>
            <p:xfrm>
              <a:off x="235679" y="3588709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3" name="Table 62">
                <a:extLst>
                  <a:ext uri="{FF2B5EF4-FFF2-40B4-BE49-F238E27FC236}">
                    <a16:creationId xmlns:a16="http://schemas.microsoft.com/office/drawing/2014/main" id="{D7DDD976-EB52-D04B-BDA4-69028CEE2F7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94996162"/>
                  </p:ext>
                </p:extLst>
              </p:nvPr>
            </p:nvGraphicFramePr>
            <p:xfrm>
              <a:off x="235679" y="3588709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2703" t="-2703" r="-2703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4" name="Table 63">
                <a:extLst>
                  <a:ext uri="{FF2B5EF4-FFF2-40B4-BE49-F238E27FC236}">
                    <a16:creationId xmlns:a16="http://schemas.microsoft.com/office/drawing/2014/main" id="{F8DE72A1-B0FA-BB4F-AA02-43CA1A0E6D5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42054802"/>
                  </p:ext>
                </p:extLst>
              </p:nvPr>
            </p:nvGraphicFramePr>
            <p:xfrm>
              <a:off x="229880" y="2978734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4" name="Table 63">
                <a:extLst>
                  <a:ext uri="{FF2B5EF4-FFF2-40B4-BE49-F238E27FC236}">
                    <a16:creationId xmlns:a16="http://schemas.microsoft.com/office/drawing/2014/main" id="{F8DE72A1-B0FA-BB4F-AA02-43CA1A0E6D5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42054802"/>
                  </p:ext>
                </p:extLst>
              </p:nvPr>
            </p:nvGraphicFramePr>
            <p:xfrm>
              <a:off x="229880" y="2978734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2703" t="-2703" r="-2703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5" name="Table 64">
                <a:extLst>
                  <a:ext uri="{FF2B5EF4-FFF2-40B4-BE49-F238E27FC236}">
                    <a16:creationId xmlns:a16="http://schemas.microsoft.com/office/drawing/2014/main" id="{FEA03CA2-7A85-4348-9F94-EC297E1EEB8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10047420"/>
                  </p:ext>
                </p:extLst>
              </p:nvPr>
            </p:nvGraphicFramePr>
            <p:xfrm>
              <a:off x="255641" y="2270897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5" name="Table 64">
                <a:extLst>
                  <a:ext uri="{FF2B5EF4-FFF2-40B4-BE49-F238E27FC236}">
                    <a16:creationId xmlns:a16="http://schemas.microsoft.com/office/drawing/2014/main" id="{FEA03CA2-7A85-4348-9F94-EC297E1EEB8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10047420"/>
                  </p:ext>
                </p:extLst>
              </p:nvPr>
            </p:nvGraphicFramePr>
            <p:xfrm>
              <a:off x="255641" y="2270897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2703" r="-2703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12FC9CB3-7237-6F45-BF28-59540F3880E7}"/>
              </a:ext>
            </a:extLst>
          </p:cNvPr>
          <p:cNvCxnSpPr>
            <a:cxnSpLocks/>
            <a:stCxn id="11" idx="7"/>
            <a:endCxn id="80" idx="1"/>
          </p:cNvCxnSpPr>
          <p:nvPr/>
        </p:nvCxnSpPr>
        <p:spPr>
          <a:xfrm flipV="1">
            <a:off x="1376692" y="3826606"/>
            <a:ext cx="502681" cy="497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D32B97FF-2032-6A4A-9BE2-EE16CDF51F5A}"/>
                  </a:ext>
                </a:extLst>
              </p:cNvPr>
              <p:cNvSpPr/>
              <p:nvPr/>
            </p:nvSpPr>
            <p:spPr>
              <a:xfrm>
                <a:off x="1438760" y="4003056"/>
                <a:ext cx="48545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D32B97FF-2032-6A4A-9BE2-EE16CDF51F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8760" y="4003056"/>
                <a:ext cx="485454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F147EF10-8208-EA44-AED3-7048F0CA3C40}"/>
                  </a:ext>
                </a:extLst>
              </p:cNvPr>
              <p:cNvSpPr/>
              <p:nvPr/>
            </p:nvSpPr>
            <p:spPr>
              <a:xfrm>
                <a:off x="2191004" y="3634447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F147EF10-8208-EA44-AED3-7048F0CA3C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1004" y="3634447"/>
                <a:ext cx="422787" cy="405619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BD9425DE-ED9C-904D-BE07-A268AD55E617}"/>
                  </a:ext>
                </a:extLst>
              </p:cNvPr>
              <p:cNvSpPr/>
              <p:nvPr/>
            </p:nvSpPr>
            <p:spPr>
              <a:xfrm>
                <a:off x="1879373" y="3685883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BD9425DE-ED9C-904D-BE07-A268AD55E6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9373" y="3685883"/>
                <a:ext cx="321042" cy="281445"/>
              </a:xfrm>
              <a:prstGeom prst="rect">
                <a:avLst/>
              </a:prstGeom>
              <a:blipFill>
                <a:blip r:embed="rId10"/>
                <a:stretch>
                  <a:fillRect b="-1304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C552E0F1-6802-614D-B44D-B89C8DDACF14}"/>
                  </a:ext>
                </a:extLst>
              </p:cNvPr>
              <p:cNvSpPr/>
              <p:nvPr/>
            </p:nvSpPr>
            <p:spPr>
              <a:xfrm>
                <a:off x="3332110" y="3634447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C552E0F1-6802-614D-B44D-B89C8DDACF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2110" y="3634447"/>
                <a:ext cx="422787" cy="405619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12E5BBC6-1C2B-8140-B06F-013BA79E2FF0}"/>
                  </a:ext>
                </a:extLst>
              </p:cNvPr>
              <p:cNvSpPr/>
              <p:nvPr/>
            </p:nvSpPr>
            <p:spPr>
              <a:xfrm>
                <a:off x="3020479" y="3695715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12E5BBC6-1C2B-8140-B06F-013BA79E2F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0479" y="3695715"/>
                <a:ext cx="321042" cy="281445"/>
              </a:xfrm>
              <a:prstGeom prst="rect">
                <a:avLst/>
              </a:prstGeom>
              <a:blipFill>
                <a:blip r:embed="rId12"/>
                <a:stretch>
                  <a:fillRect b="-1304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103AFDF4-E69E-7C45-B326-F34CD1210784}"/>
              </a:ext>
            </a:extLst>
          </p:cNvPr>
          <p:cNvCxnSpPr>
            <a:cxnSpLocks/>
            <a:stCxn id="79" idx="6"/>
            <a:endCxn id="83" idx="1"/>
          </p:cNvCxnSpPr>
          <p:nvPr/>
        </p:nvCxnSpPr>
        <p:spPr>
          <a:xfrm flipV="1">
            <a:off x="2613791" y="3836438"/>
            <a:ext cx="406688" cy="8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70D17732-DCF3-E54E-B3D6-D766B65293CD}"/>
                  </a:ext>
                </a:extLst>
              </p:cNvPr>
              <p:cNvSpPr/>
              <p:nvPr/>
            </p:nvSpPr>
            <p:spPr>
              <a:xfrm>
                <a:off x="2575128" y="3503956"/>
                <a:ext cx="4907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70D17732-DCF3-E54E-B3D6-D766B65293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5128" y="3503956"/>
                <a:ext cx="490775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3B0D38EF-6579-F242-A082-34DAEA80C2E8}"/>
                  </a:ext>
                </a:extLst>
              </p:cNvPr>
              <p:cNvSpPr/>
              <p:nvPr/>
            </p:nvSpPr>
            <p:spPr>
              <a:xfrm>
                <a:off x="4362186" y="2989471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3B0D38EF-6579-F242-A082-34DAEA80C2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2186" y="2989471"/>
                <a:ext cx="422787" cy="405619"/>
              </a:xfrm>
              <a:prstGeom prst="ellipse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47386336-C44D-FB45-9264-B215C353D318}"/>
                  </a:ext>
                </a:extLst>
              </p:cNvPr>
              <p:cNvSpPr/>
              <p:nvPr/>
            </p:nvSpPr>
            <p:spPr>
              <a:xfrm>
                <a:off x="4050555" y="3050739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47386336-C44D-FB45-9264-B215C353D3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0555" y="3050739"/>
                <a:ext cx="321042" cy="281445"/>
              </a:xfrm>
              <a:prstGeom prst="rect">
                <a:avLst/>
              </a:prstGeom>
              <a:blipFill>
                <a:blip r:embed="rId15"/>
                <a:stretch>
                  <a:fillRect b="-1363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17B4788E-4BDC-5943-A6A5-89ED46197D86}"/>
              </a:ext>
            </a:extLst>
          </p:cNvPr>
          <p:cNvCxnSpPr>
            <a:stCxn id="82" idx="7"/>
            <a:endCxn id="90" idx="1"/>
          </p:cNvCxnSpPr>
          <p:nvPr/>
        </p:nvCxnSpPr>
        <p:spPr>
          <a:xfrm flipV="1">
            <a:off x="3692981" y="3191462"/>
            <a:ext cx="357574" cy="5023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4220B116-C86C-2749-B35D-255F4A7491E2}"/>
                  </a:ext>
                </a:extLst>
              </p:cNvPr>
              <p:cNvSpPr/>
              <p:nvPr/>
            </p:nvSpPr>
            <p:spPr>
              <a:xfrm>
                <a:off x="3760959" y="3310260"/>
                <a:ext cx="4907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4220B116-C86C-2749-B35D-255F4A7491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0959" y="3310260"/>
                <a:ext cx="490775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975580C6-086D-2D4E-94AC-787BD2D92D87}"/>
                  </a:ext>
                </a:extLst>
              </p:cNvPr>
              <p:cNvSpPr/>
              <p:nvPr/>
            </p:nvSpPr>
            <p:spPr>
              <a:xfrm>
                <a:off x="5400289" y="2300533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975580C6-086D-2D4E-94AC-787BD2D92D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0289" y="2300533"/>
                <a:ext cx="422787" cy="405619"/>
              </a:xfrm>
              <a:prstGeom prst="ellipse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A3328890-207A-234F-A6B6-2FFB4E3EAAD1}"/>
                  </a:ext>
                </a:extLst>
              </p:cNvPr>
              <p:cNvSpPr/>
              <p:nvPr/>
            </p:nvSpPr>
            <p:spPr>
              <a:xfrm>
                <a:off x="5078025" y="2361801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A3328890-207A-234F-A6B6-2FFB4E3EAA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8025" y="2361801"/>
                <a:ext cx="321042" cy="281445"/>
              </a:xfrm>
              <a:prstGeom prst="rect">
                <a:avLst/>
              </a:prstGeom>
              <a:blipFill>
                <a:blip r:embed="rId18"/>
                <a:stretch>
                  <a:fillRect b="-1304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B79ECA2E-0EE9-AB48-9388-CE12F8D9F462}"/>
              </a:ext>
            </a:extLst>
          </p:cNvPr>
          <p:cNvCxnSpPr>
            <a:stCxn id="89" idx="7"/>
            <a:endCxn id="96" idx="1"/>
          </p:cNvCxnSpPr>
          <p:nvPr/>
        </p:nvCxnSpPr>
        <p:spPr>
          <a:xfrm flipV="1">
            <a:off x="4723057" y="2502524"/>
            <a:ext cx="354968" cy="5463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316A1E87-A35D-6040-8E91-099A11DD7804}"/>
                  </a:ext>
                </a:extLst>
              </p:cNvPr>
              <p:cNvSpPr/>
              <p:nvPr/>
            </p:nvSpPr>
            <p:spPr>
              <a:xfrm>
                <a:off x="4795160" y="2649014"/>
                <a:ext cx="4907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316A1E87-A35D-6040-8E91-099A11DD78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5160" y="2649014"/>
                <a:ext cx="490775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2" name="Table 111">
                <a:extLst>
                  <a:ext uri="{FF2B5EF4-FFF2-40B4-BE49-F238E27FC236}">
                    <a16:creationId xmlns:a16="http://schemas.microsoft.com/office/drawing/2014/main" id="{6BFF6890-4ADC-9847-8F48-9183EEC4841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30177527"/>
                  </p:ext>
                </p:extLst>
              </p:nvPr>
            </p:nvGraphicFramePr>
            <p:xfrm>
              <a:off x="294823" y="5205880"/>
              <a:ext cx="930562" cy="14782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67801">
                      <a:extLst>
                        <a:ext uri="{9D8B030D-6E8A-4147-A177-3AD203B41FA5}">
                          <a16:colId xmlns:a16="http://schemas.microsoft.com/office/drawing/2014/main" val="2611353599"/>
                        </a:ext>
                      </a:extLst>
                    </a:gridCol>
                    <a:gridCol w="562761">
                      <a:extLst>
                        <a:ext uri="{9D8B030D-6E8A-4147-A177-3AD203B41FA5}">
                          <a16:colId xmlns:a16="http://schemas.microsoft.com/office/drawing/2014/main" val="1277587524"/>
                        </a:ext>
                      </a:extLst>
                    </a:gridCol>
                  </a:tblGrid>
                  <a:tr h="35898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rgbClr val="A84EEF">
                            <a:alpha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6281129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rgbClr val="A84EEF">
                            <a:alpha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23057346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rgbClr val="A84EEF">
                            <a:alpha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726155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rgbClr val="A84EEF">
                            <a:alpha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+10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56930286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2" name="Table 111">
                <a:extLst>
                  <a:ext uri="{FF2B5EF4-FFF2-40B4-BE49-F238E27FC236}">
                    <a16:creationId xmlns:a16="http://schemas.microsoft.com/office/drawing/2014/main" id="{6BFF6890-4ADC-9847-8F48-9183EEC4841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30177527"/>
                  </p:ext>
                </p:extLst>
              </p:nvPr>
            </p:nvGraphicFramePr>
            <p:xfrm>
              <a:off x="294823" y="5205880"/>
              <a:ext cx="930562" cy="14782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67801">
                      <a:extLst>
                        <a:ext uri="{9D8B030D-6E8A-4147-A177-3AD203B41FA5}">
                          <a16:colId xmlns:a16="http://schemas.microsoft.com/office/drawing/2014/main" val="2611353599"/>
                        </a:ext>
                      </a:extLst>
                    </a:gridCol>
                    <a:gridCol w="562761">
                      <a:extLst>
                        <a:ext uri="{9D8B030D-6E8A-4147-A177-3AD203B41FA5}">
                          <a16:colId xmlns:a16="http://schemas.microsoft.com/office/drawing/2014/main" val="1277587524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0"/>
                          <a:stretch>
                            <a:fillRect l="-3448" t="-3448" r="-155172" b="-3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6281129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0"/>
                          <a:stretch>
                            <a:fillRect l="-3448" t="-100000" r="-155172" b="-2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23057346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0"/>
                          <a:stretch>
                            <a:fillRect l="-3448" t="-206897" r="-155172" b="-1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726155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0"/>
                          <a:stretch>
                            <a:fillRect l="-3448" t="-296667" r="-155172" b="-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+10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56930286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13" name="TextBox 112">
            <a:extLst>
              <a:ext uri="{FF2B5EF4-FFF2-40B4-BE49-F238E27FC236}">
                <a16:creationId xmlns:a16="http://schemas.microsoft.com/office/drawing/2014/main" id="{492A1AAE-B9A9-674B-AC4E-F1AACDE018CD}"/>
              </a:ext>
            </a:extLst>
          </p:cNvPr>
          <p:cNvSpPr txBox="1"/>
          <p:nvPr/>
        </p:nvSpPr>
        <p:spPr>
          <a:xfrm>
            <a:off x="271338" y="4810127"/>
            <a:ext cx="981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Rewards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1D6FE999-C020-B844-A7D5-9D4A158F0D30}"/>
              </a:ext>
            </a:extLst>
          </p:cNvPr>
          <p:cNvSpPr txBox="1"/>
          <p:nvPr/>
        </p:nvSpPr>
        <p:spPr>
          <a:xfrm>
            <a:off x="229880" y="1605528"/>
            <a:ext cx="39566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How do we update the table?</a:t>
            </a:r>
          </a:p>
        </p:txBody>
      </p:sp>
      <p:graphicFrame>
        <p:nvGraphicFramePr>
          <p:cNvPr id="51" name="Table 50">
            <a:extLst>
              <a:ext uri="{FF2B5EF4-FFF2-40B4-BE49-F238E27FC236}">
                <a16:creationId xmlns:a16="http://schemas.microsoft.com/office/drawing/2014/main" id="{01569297-DD99-5F4F-BB78-D857227C75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3902997"/>
              </p:ext>
            </p:extLst>
          </p:nvPr>
        </p:nvGraphicFramePr>
        <p:xfrm>
          <a:off x="6983468" y="2276522"/>
          <a:ext cx="5063392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65848">
                  <a:extLst>
                    <a:ext uri="{9D8B030D-6E8A-4147-A177-3AD203B41FA5}">
                      <a16:colId xmlns:a16="http://schemas.microsoft.com/office/drawing/2014/main" val="4083391532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28691003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2672610783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40526304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54235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83789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2946182"/>
                  </a:ext>
                </a:extLst>
              </a:tr>
            </a:tbl>
          </a:graphicData>
        </a:graphic>
      </p:graphicFrame>
      <p:sp>
        <p:nvSpPr>
          <p:cNvPr id="54" name="TextBox 53">
            <a:extLst>
              <a:ext uri="{FF2B5EF4-FFF2-40B4-BE49-F238E27FC236}">
                <a16:creationId xmlns:a16="http://schemas.microsoft.com/office/drawing/2014/main" id="{A67BFE56-4F0B-064F-9771-239071C9F50D}"/>
              </a:ext>
            </a:extLst>
          </p:cNvPr>
          <p:cNvSpPr txBox="1"/>
          <p:nvPr/>
        </p:nvSpPr>
        <p:spPr>
          <a:xfrm>
            <a:off x="8730622" y="1399806"/>
            <a:ext cx="1569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Table of values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59E921FD-C604-0640-8948-5789CF6966B5}"/>
                  </a:ext>
                </a:extLst>
              </p:cNvPr>
              <p:cNvSpPr/>
              <p:nvPr/>
            </p:nvSpPr>
            <p:spPr>
              <a:xfrm>
                <a:off x="6502483" y="2235838"/>
                <a:ext cx="43813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59E921FD-C604-0640-8948-5789CF6966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2483" y="2235838"/>
                <a:ext cx="438132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1A1549DA-98B8-EB48-BBD3-B97EFAF25C58}"/>
                  </a:ext>
                </a:extLst>
              </p:cNvPr>
              <p:cNvSpPr/>
              <p:nvPr/>
            </p:nvSpPr>
            <p:spPr>
              <a:xfrm>
                <a:off x="6496593" y="2631814"/>
                <a:ext cx="4434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1A1549DA-98B8-EB48-BBD3-B97EFAF25C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6593" y="2631814"/>
                <a:ext cx="443455" cy="36933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5B44AA76-E7BF-5744-A6BF-163C62D9AB94}"/>
                  </a:ext>
                </a:extLst>
              </p:cNvPr>
              <p:cNvSpPr/>
              <p:nvPr/>
            </p:nvSpPr>
            <p:spPr>
              <a:xfrm>
                <a:off x="6496593" y="3001146"/>
                <a:ext cx="4434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5B44AA76-E7BF-5744-A6BF-163C62D9AB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6593" y="3001146"/>
                <a:ext cx="443455" cy="369332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Right Arrow 60">
            <a:extLst>
              <a:ext uri="{FF2B5EF4-FFF2-40B4-BE49-F238E27FC236}">
                <a16:creationId xmlns:a16="http://schemas.microsoft.com/office/drawing/2014/main" id="{44335652-9669-F64F-9DA9-4021D5A126DE}"/>
              </a:ext>
            </a:extLst>
          </p:cNvPr>
          <p:cNvSpPr/>
          <p:nvPr/>
        </p:nvSpPr>
        <p:spPr>
          <a:xfrm rot="16200000">
            <a:off x="7240239" y="1921531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BFF29A62-F88F-C34B-A880-AF586EF3C7B9}"/>
                  </a:ext>
                </a:extLst>
              </p:cNvPr>
              <p:cNvSpPr/>
              <p:nvPr/>
            </p:nvSpPr>
            <p:spPr>
              <a:xfrm>
                <a:off x="7556761" y="1866506"/>
                <a:ext cx="46621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BFF29A62-F88F-C34B-A880-AF586EF3C7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6761" y="1866506"/>
                <a:ext cx="466217" cy="369332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Right Arrow 66">
            <a:extLst>
              <a:ext uri="{FF2B5EF4-FFF2-40B4-BE49-F238E27FC236}">
                <a16:creationId xmlns:a16="http://schemas.microsoft.com/office/drawing/2014/main" id="{C8A985AD-ABA2-D245-BEE5-A365EBCE82F6}"/>
              </a:ext>
            </a:extLst>
          </p:cNvPr>
          <p:cNvSpPr/>
          <p:nvPr/>
        </p:nvSpPr>
        <p:spPr>
          <a:xfrm rot="10800000">
            <a:off x="9765799" y="1981038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DA0F4CC3-C73D-F346-A586-E06D2B8F334C}"/>
                  </a:ext>
                </a:extLst>
              </p:cNvPr>
              <p:cNvSpPr/>
              <p:nvPr/>
            </p:nvSpPr>
            <p:spPr>
              <a:xfrm>
                <a:off x="10063134" y="1871978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DA0F4CC3-C73D-F346-A586-E06D2B8F33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3134" y="1871978"/>
                <a:ext cx="473143" cy="369332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Right Arrow 70">
            <a:extLst>
              <a:ext uri="{FF2B5EF4-FFF2-40B4-BE49-F238E27FC236}">
                <a16:creationId xmlns:a16="http://schemas.microsoft.com/office/drawing/2014/main" id="{0241A050-7AB9-804B-AF15-C5E9F8A0BEB3}"/>
              </a:ext>
            </a:extLst>
          </p:cNvPr>
          <p:cNvSpPr/>
          <p:nvPr/>
        </p:nvSpPr>
        <p:spPr>
          <a:xfrm>
            <a:off x="11140713" y="1980245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74B2B57F-738C-244D-803E-2AD32B903C6E}"/>
                  </a:ext>
                </a:extLst>
              </p:cNvPr>
              <p:cNvSpPr/>
              <p:nvPr/>
            </p:nvSpPr>
            <p:spPr>
              <a:xfrm>
                <a:off x="11417003" y="1886848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74B2B57F-738C-244D-803E-2AD32B903C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17003" y="1886848"/>
                <a:ext cx="473143" cy="369332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Right Arrow 72">
            <a:extLst>
              <a:ext uri="{FF2B5EF4-FFF2-40B4-BE49-F238E27FC236}">
                <a16:creationId xmlns:a16="http://schemas.microsoft.com/office/drawing/2014/main" id="{FB2D4AD2-7344-8445-903A-533AF07D7D38}"/>
              </a:ext>
            </a:extLst>
          </p:cNvPr>
          <p:cNvSpPr/>
          <p:nvPr/>
        </p:nvSpPr>
        <p:spPr>
          <a:xfrm rot="5400000">
            <a:off x="8590396" y="1952852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09D98772-1A62-7749-9041-83AE24F54722}"/>
                  </a:ext>
                </a:extLst>
              </p:cNvPr>
              <p:cNvSpPr/>
              <p:nvPr/>
            </p:nvSpPr>
            <p:spPr>
              <a:xfrm>
                <a:off x="8885073" y="1862630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09D98772-1A62-7749-9041-83AE24F547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85073" y="1862630"/>
                <a:ext cx="473143" cy="369332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" name="Right Arrow 80">
            <a:extLst>
              <a:ext uri="{FF2B5EF4-FFF2-40B4-BE49-F238E27FC236}">
                <a16:creationId xmlns:a16="http://schemas.microsoft.com/office/drawing/2014/main" id="{61C3E022-5C73-5840-B29E-2950B6A7BEAC}"/>
              </a:ext>
            </a:extLst>
          </p:cNvPr>
          <p:cNvSpPr/>
          <p:nvPr/>
        </p:nvSpPr>
        <p:spPr>
          <a:xfrm rot="16200000">
            <a:off x="1704189" y="4128474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5" name="Right Arrow 84">
            <a:extLst>
              <a:ext uri="{FF2B5EF4-FFF2-40B4-BE49-F238E27FC236}">
                <a16:creationId xmlns:a16="http://schemas.microsoft.com/office/drawing/2014/main" id="{10A3AB0C-FC16-2E46-8470-FFBFF9CD5C72}"/>
              </a:ext>
            </a:extLst>
          </p:cNvPr>
          <p:cNvSpPr/>
          <p:nvPr/>
        </p:nvSpPr>
        <p:spPr>
          <a:xfrm rot="10800000">
            <a:off x="2627358" y="3906781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7" name="Right Arrow 86">
            <a:extLst>
              <a:ext uri="{FF2B5EF4-FFF2-40B4-BE49-F238E27FC236}">
                <a16:creationId xmlns:a16="http://schemas.microsoft.com/office/drawing/2014/main" id="{956BE76E-99FE-5B42-AAAC-236CD4770E17}"/>
              </a:ext>
            </a:extLst>
          </p:cNvPr>
          <p:cNvSpPr/>
          <p:nvPr/>
        </p:nvSpPr>
        <p:spPr>
          <a:xfrm>
            <a:off x="3864916" y="3653750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1" name="Right Arrow 90">
            <a:extLst>
              <a:ext uri="{FF2B5EF4-FFF2-40B4-BE49-F238E27FC236}">
                <a16:creationId xmlns:a16="http://schemas.microsoft.com/office/drawing/2014/main" id="{DE072E89-8C2C-2E4A-8946-CCCACD721063}"/>
              </a:ext>
            </a:extLst>
          </p:cNvPr>
          <p:cNvSpPr/>
          <p:nvPr/>
        </p:nvSpPr>
        <p:spPr>
          <a:xfrm rot="5400000">
            <a:off x="5060211" y="2853222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7595AD1-6EDD-EA44-B945-CF225B7B2429}"/>
              </a:ext>
            </a:extLst>
          </p:cNvPr>
          <p:cNvSpPr/>
          <p:nvPr/>
        </p:nvSpPr>
        <p:spPr>
          <a:xfrm>
            <a:off x="2200760" y="3326324"/>
            <a:ext cx="1148316" cy="1020725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02DF04BA-451B-C044-AC0E-087219848F52}"/>
              </a:ext>
            </a:extLst>
          </p:cNvPr>
          <p:cNvSpPr/>
          <p:nvPr/>
        </p:nvSpPr>
        <p:spPr>
          <a:xfrm>
            <a:off x="3352893" y="3009915"/>
            <a:ext cx="1018704" cy="1214850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40597CE6-5EAE-B94A-BB97-F26AFDF9660C}"/>
              </a:ext>
            </a:extLst>
          </p:cNvPr>
          <p:cNvSpPr/>
          <p:nvPr/>
        </p:nvSpPr>
        <p:spPr>
          <a:xfrm>
            <a:off x="4362186" y="2257902"/>
            <a:ext cx="1018704" cy="1214850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Curved Connector 9">
            <a:extLst>
              <a:ext uri="{FF2B5EF4-FFF2-40B4-BE49-F238E27FC236}">
                <a16:creationId xmlns:a16="http://schemas.microsoft.com/office/drawing/2014/main" id="{FDDAA122-9DCA-7A43-BAD0-8647F3D7155B}"/>
              </a:ext>
            </a:extLst>
          </p:cNvPr>
          <p:cNvCxnSpPr>
            <a:cxnSpLocks/>
            <a:stCxn id="8" idx="2"/>
          </p:cNvCxnSpPr>
          <p:nvPr/>
        </p:nvCxnSpPr>
        <p:spPr>
          <a:xfrm rot="5400000" flipH="1" flipV="1">
            <a:off x="5619412" y="51194"/>
            <a:ext cx="1451361" cy="7140350"/>
          </a:xfrm>
          <a:prstGeom prst="curvedConnector4">
            <a:avLst>
              <a:gd name="adj1" fmla="val -15751"/>
              <a:gd name="adj2" fmla="val 5968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313A0961-3231-A949-B8E8-BB5A95AB629A}"/>
                  </a:ext>
                </a:extLst>
              </p:cNvPr>
              <p:cNvSpPr/>
              <p:nvPr/>
            </p:nvSpPr>
            <p:spPr>
              <a:xfrm>
                <a:off x="3349076" y="2241310"/>
                <a:ext cx="2049992" cy="198345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s-E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s-E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s-E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s-E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s-E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=−1+10=</m:t>
                      </m:r>
                      <m:r>
                        <a:rPr lang="es-E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9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313A0961-3231-A949-B8E8-BB5A95AB62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9076" y="2241310"/>
                <a:ext cx="2049992" cy="1983455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9BC4ACA7-2C46-5D4B-B019-FA9336EC90EB}"/>
              </a:ext>
            </a:extLst>
          </p:cNvPr>
          <p:cNvSpPr txBox="1"/>
          <p:nvPr/>
        </p:nvSpPr>
        <p:spPr>
          <a:xfrm>
            <a:off x="4767232" y="1593931"/>
            <a:ext cx="1933543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Cumulative Return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36A6F9B-4409-924E-BE02-8D2E4CA9FB7A}"/>
              </a:ext>
            </a:extLst>
          </p:cNvPr>
          <p:cNvCxnSpPr>
            <a:cxnSpLocks/>
            <a:stCxn id="20" idx="1"/>
          </p:cNvCxnSpPr>
          <p:nvPr/>
        </p:nvCxnSpPr>
        <p:spPr>
          <a:xfrm flipH="1">
            <a:off x="4059321" y="1778597"/>
            <a:ext cx="707911" cy="9275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0" name="Table 99">
            <a:extLst>
              <a:ext uri="{FF2B5EF4-FFF2-40B4-BE49-F238E27FC236}">
                <a16:creationId xmlns:a16="http://schemas.microsoft.com/office/drawing/2014/main" id="{B5A4418F-679E-0F4F-9EAB-F19FF1AF18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5772701"/>
              </p:ext>
            </p:extLst>
          </p:nvPr>
        </p:nvGraphicFramePr>
        <p:xfrm>
          <a:off x="6930546" y="4759406"/>
          <a:ext cx="5063392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65848">
                  <a:extLst>
                    <a:ext uri="{9D8B030D-6E8A-4147-A177-3AD203B41FA5}">
                      <a16:colId xmlns:a16="http://schemas.microsoft.com/office/drawing/2014/main" val="4083391532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28691003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2672610783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40526304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54235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83789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294618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5FB9A7C5-1230-3141-B620-C9A95FB4C853}"/>
                  </a:ext>
                </a:extLst>
              </p:cNvPr>
              <p:cNvSpPr txBox="1"/>
              <p:nvPr/>
            </p:nvSpPr>
            <p:spPr>
              <a:xfrm>
                <a:off x="8677700" y="3882690"/>
                <a:ext cx="229165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Counter Table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5FB9A7C5-1230-3141-B620-C9A95FB4C8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7700" y="3882690"/>
                <a:ext cx="2291653" cy="369332"/>
              </a:xfrm>
              <a:prstGeom prst="rect">
                <a:avLst/>
              </a:prstGeom>
              <a:blipFill>
                <a:blip r:embed="rId29"/>
                <a:stretch>
                  <a:fillRect l="-1648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D79AC000-A28A-6E45-8B82-84D12E9846BC}"/>
                  </a:ext>
                </a:extLst>
              </p:cNvPr>
              <p:cNvSpPr/>
              <p:nvPr/>
            </p:nvSpPr>
            <p:spPr>
              <a:xfrm>
                <a:off x="6449561" y="4718722"/>
                <a:ext cx="43813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D79AC000-A28A-6E45-8B82-84D12E9846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9561" y="4718722"/>
                <a:ext cx="438132" cy="369332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0A1E8149-CA6F-294E-8BA0-F4ADD1458D23}"/>
                  </a:ext>
                </a:extLst>
              </p:cNvPr>
              <p:cNvSpPr/>
              <p:nvPr/>
            </p:nvSpPr>
            <p:spPr>
              <a:xfrm>
                <a:off x="6443671" y="5114698"/>
                <a:ext cx="4434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0A1E8149-CA6F-294E-8BA0-F4ADD1458D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3671" y="5114698"/>
                <a:ext cx="443455" cy="369332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06D6BD10-FE39-B449-A0EC-AE9C1DB45837}"/>
                  </a:ext>
                </a:extLst>
              </p:cNvPr>
              <p:cNvSpPr/>
              <p:nvPr/>
            </p:nvSpPr>
            <p:spPr>
              <a:xfrm>
                <a:off x="6443671" y="5484030"/>
                <a:ext cx="4434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06D6BD10-FE39-B449-A0EC-AE9C1DB458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3671" y="5484030"/>
                <a:ext cx="443455" cy="369332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5" name="Right Arrow 104">
            <a:extLst>
              <a:ext uri="{FF2B5EF4-FFF2-40B4-BE49-F238E27FC236}">
                <a16:creationId xmlns:a16="http://schemas.microsoft.com/office/drawing/2014/main" id="{3A82F55B-A57C-2D49-8201-A76B2F5518FC}"/>
              </a:ext>
            </a:extLst>
          </p:cNvPr>
          <p:cNvSpPr/>
          <p:nvPr/>
        </p:nvSpPr>
        <p:spPr>
          <a:xfrm rot="16200000">
            <a:off x="7187317" y="4404415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BB4A8A57-652D-814C-A3CE-94F1968A3022}"/>
                  </a:ext>
                </a:extLst>
              </p:cNvPr>
              <p:cNvSpPr/>
              <p:nvPr/>
            </p:nvSpPr>
            <p:spPr>
              <a:xfrm>
                <a:off x="7503839" y="4349390"/>
                <a:ext cx="46621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BB4A8A57-652D-814C-A3CE-94F1968A30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3839" y="4349390"/>
                <a:ext cx="466217" cy="369332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7" name="Right Arrow 106">
            <a:extLst>
              <a:ext uri="{FF2B5EF4-FFF2-40B4-BE49-F238E27FC236}">
                <a16:creationId xmlns:a16="http://schemas.microsoft.com/office/drawing/2014/main" id="{5573F282-974C-8C4D-BDF2-324395491D75}"/>
              </a:ext>
            </a:extLst>
          </p:cNvPr>
          <p:cNvSpPr/>
          <p:nvPr/>
        </p:nvSpPr>
        <p:spPr>
          <a:xfrm rot="10800000">
            <a:off x="9712877" y="4463922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02B0381B-F09C-F546-B72B-C9F9B07130C6}"/>
                  </a:ext>
                </a:extLst>
              </p:cNvPr>
              <p:cNvSpPr/>
              <p:nvPr/>
            </p:nvSpPr>
            <p:spPr>
              <a:xfrm>
                <a:off x="10010212" y="4354862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02B0381B-F09C-F546-B72B-C9F9B07130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0212" y="4354862"/>
                <a:ext cx="473143" cy="369332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9" name="Right Arrow 108">
            <a:extLst>
              <a:ext uri="{FF2B5EF4-FFF2-40B4-BE49-F238E27FC236}">
                <a16:creationId xmlns:a16="http://schemas.microsoft.com/office/drawing/2014/main" id="{48AFC5B8-CE5B-8440-9318-C4251549CE2C}"/>
              </a:ext>
            </a:extLst>
          </p:cNvPr>
          <p:cNvSpPr/>
          <p:nvPr/>
        </p:nvSpPr>
        <p:spPr>
          <a:xfrm>
            <a:off x="11087791" y="4463129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B31E9720-D0ED-5244-BC79-37DA35C6A1BD}"/>
                  </a:ext>
                </a:extLst>
              </p:cNvPr>
              <p:cNvSpPr/>
              <p:nvPr/>
            </p:nvSpPr>
            <p:spPr>
              <a:xfrm>
                <a:off x="11364081" y="4369732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B31E9720-D0ED-5244-BC79-37DA35C6A1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64081" y="4369732"/>
                <a:ext cx="473143" cy="369332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1" name="Right Arrow 110">
            <a:extLst>
              <a:ext uri="{FF2B5EF4-FFF2-40B4-BE49-F238E27FC236}">
                <a16:creationId xmlns:a16="http://schemas.microsoft.com/office/drawing/2014/main" id="{79B9EC0C-F543-2D41-A6E6-10C6B0BADDE7}"/>
              </a:ext>
            </a:extLst>
          </p:cNvPr>
          <p:cNvSpPr/>
          <p:nvPr/>
        </p:nvSpPr>
        <p:spPr>
          <a:xfrm rot="5400000">
            <a:off x="8537474" y="4435736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5AF707F0-BE82-B646-A50E-F66079042639}"/>
                  </a:ext>
                </a:extLst>
              </p:cNvPr>
              <p:cNvSpPr/>
              <p:nvPr/>
            </p:nvSpPr>
            <p:spPr>
              <a:xfrm>
                <a:off x="8832151" y="4345514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5AF707F0-BE82-B646-A50E-F660790426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2151" y="4345514"/>
                <a:ext cx="473143" cy="369332"/>
              </a:xfrm>
              <a:prstGeom prst="rect">
                <a:avLst/>
              </a:prstGeom>
              <a:blipFill>
                <a:blip r:embed="rId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43D34565-D11E-9C43-ABF3-A7874656AD57}"/>
                  </a:ext>
                </a:extLst>
              </p:cNvPr>
              <p:cNvSpPr/>
              <p:nvPr/>
            </p:nvSpPr>
            <p:spPr>
              <a:xfrm>
                <a:off x="2294991" y="4040066"/>
                <a:ext cx="1016368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600" b="0" i="1" smtClean="0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s-E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s-ES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43D34565-D11E-9C43-ABF3-A7874656AD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4991" y="4040066"/>
                <a:ext cx="1016368" cy="338554"/>
              </a:xfrm>
              <a:prstGeom prst="rect">
                <a:avLst/>
              </a:prstGeom>
              <a:blipFill>
                <a:blip r:embed="rId37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AD67A4B0-71C6-D445-B076-274BBE56B297}"/>
                  </a:ext>
                </a:extLst>
              </p:cNvPr>
              <p:cNvSpPr txBox="1"/>
              <p:nvPr/>
            </p:nvSpPr>
            <p:spPr>
              <a:xfrm>
                <a:off x="1595773" y="6222694"/>
                <a:ext cx="4805366" cy="369332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 w="38100">
                <a:solidFill>
                  <a:srgbClr val="C0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General Update Rule: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s-E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AD67A4B0-71C6-D445-B076-274BBE56B2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5773" y="6222694"/>
                <a:ext cx="4805366" cy="369332"/>
              </a:xfrm>
              <a:prstGeom prst="rect">
                <a:avLst/>
              </a:prstGeom>
              <a:blipFill>
                <a:blip r:embed="rId38"/>
                <a:stretch>
                  <a:fillRect l="-785" t="-3030" b="-18182"/>
                </a:stretch>
              </a:blipFill>
              <a:ln w="38100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15398E5F-A216-4349-B683-81D935B9E0CD}"/>
              </a:ext>
            </a:extLst>
          </p:cNvPr>
          <p:cNvCxnSpPr>
            <a:cxnSpLocks/>
            <a:stCxn id="41" idx="0"/>
          </p:cNvCxnSpPr>
          <p:nvPr/>
        </p:nvCxnSpPr>
        <p:spPr>
          <a:xfrm flipH="1" flipV="1">
            <a:off x="2774917" y="4354862"/>
            <a:ext cx="1222651" cy="57048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874FE979-461B-F34B-8F7A-359EB4A93F35}"/>
              </a:ext>
            </a:extLst>
          </p:cNvPr>
          <p:cNvCxnSpPr>
            <a:cxnSpLocks/>
            <a:stCxn id="41" idx="2"/>
            <a:endCxn id="116" idx="0"/>
          </p:cNvCxnSpPr>
          <p:nvPr/>
        </p:nvCxnSpPr>
        <p:spPr>
          <a:xfrm>
            <a:off x="3997568" y="5294678"/>
            <a:ext cx="888" cy="928016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urved Connector 121">
            <a:extLst>
              <a:ext uri="{FF2B5EF4-FFF2-40B4-BE49-F238E27FC236}">
                <a16:creationId xmlns:a16="http://schemas.microsoft.com/office/drawing/2014/main" id="{F4133106-79CE-734F-992B-57C6C3A3C924}"/>
              </a:ext>
            </a:extLst>
          </p:cNvPr>
          <p:cNvCxnSpPr>
            <a:cxnSpLocks/>
            <a:stCxn id="8" idx="2"/>
          </p:cNvCxnSpPr>
          <p:nvPr/>
        </p:nvCxnSpPr>
        <p:spPr>
          <a:xfrm rot="16200000" flipH="1">
            <a:off x="5797122" y="1324845"/>
            <a:ext cx="1043020" cy="708742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C508F4A-09BB-6747-9C00-C24B09458265}"/>
                  </a:ext>
                </a:extLst>
              </p:cNvPr>
              <p:cNvSpPr txBox="1"/>
              <p:nvPr/>
            </p:nvSpPr>
            <p:spPr>
              <a:xfrm>
                <a:off x="1594885" y="4925346"/>
                <a:ext cx="4805366" cy="369332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 w="12700">
                <a:solidFill>
                  <a:srgbClr val="C0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Update Rule: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s-E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=−1+9=8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C508F4A-09BB-6747-9C00-C24B094582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4885" y="4925346"/>
                <a:ext cx="4805366" cy="369332"/>
              </a:xfrm>
              <a:prstGeom prst="rect">
                <a:avLst/>
              </a:prstGeom>
              <a:blipFill>
                <a:blip r:embed="rId39"/>
                <a:stretch>
                  <a:fillRect l="-1053" t="-6452" b="-19355"/>
                </a:stretch>
              </a:blipFill>
              <a:ln w="12700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Rectangle 130">
                <a:extLst>
                  <a:ext uri="{FF2B5EF4-FFF2-40B4-BE49-F238E27FC236}">
                    <a16:creationId xmlns:a16="http://schemas.microsoft.com/office/drawing/2014/main" id="{A31555C8-AE3F-2243-BB5D-A374EA2D6AEC}"/>
                  </a:ext>
                </a:extLst>
              </p:cNvPr>
              <p:cNvSpPr/>
              <p:nvPr/>
            </p:nvSpPr>
            <p:spPr>
              <a:xfrm>
                <a:off x="4987482" y="5364159"/>
                <a:ext cx="113274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1" name="Rectangle 130">
                <a:extLst>
                  <a:ext uri="{FF2B5EF4-FFF2-40B4-BE49-F238E27FC236}">
                    <a16:creationId xmlns:a16="http://schemas.microsoft.com/office/drawing/2014/main" id="{A31555C8-AE3F-2243-BB5D-A374EA2D6A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7482" y="5364159"/>
                <a:ext cx="1132746" cy="369332"/>
              </a:xfrm>
              <a:prstGeom prst="rect">
                <a:avLst/>
              </a:prstGeom>
              <a:blipFill>
                <a:blip r:embed="rId4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95200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577</TotalTime>
  <Words>1739</Words>
  <Application>Microsoft Macintosh PowerPoint</Application>
  <PresentationFormat>Widescreen</PresentationFormat>
  <Paragraphs>664</Paragraphs>
  <Slides>33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9" baseType="lpstr">
      <vt:lpstr>Arial</vt:lpstr>
      <vt:lpstr>Calibri</vt:lpstr>
      <vt:lpstr>Calibri Light</vt:lpstr>
      <vt:lpstr>Cambria Math</vt:lpstr>
      <vt:lpstr>Wingdings</vt:lpstr>
      <vt:lpstr>Office Theme</vt:lpstr>
      <vt:lpstr>Reinforcement Learning   Monte Carlo Methods</vt:lpstr>
      <vt:lpstr>Index</vt:lpstr>
      <vt:lpstr>Monte Carlo Methods  Monte Carlo Prediction</vt:lpstr>
      <vt:lpstr>Environment Example </vt:lpstr>
      <vt:lpstr>Environment Example </vt:lpstr>
      <vt:lpstr>Environment Example </vt:lpstr>
      <vt:lpstr>Monte Carlo Methods  Monte Carlo Prediction</vt:lpstr>
      <vt:lpstr>Monte Carlo Prediction </vt:lpstr>
      <vt:lpstr>Monte Carlo Prediction</vt:lpstr>
      <vt:lpstr>Monte Carlo Prediction</vt:lpstr>
      <vt:lpstr>Monte Carlo Prediction</vt:lpstr>
      <vt:lpstr>Monte Carlo Prediction</vt:lpstr>
      <vt:lpstr>Monte Carlo Prediction</vt:lpstr>
      <vt:lpstr>Monte Carlo Methods  First-Visit vs Every-Visit</vt:lpstr>
      <vt:lpstr>Monte Carlo First Visit</vt:lpstr>
      <vt:lpstr>PowerPoint Presentation</vt:lpstr>
      <vt:lpstr>Monte Carlo First Visit</vt:lpstr>
      <vt:lpstr>NOTE 1</vt:lpstr>
      <vt:lpstr>NOTE 2</vt:lpstr>
      <vt:lpstr>Monte Carlo Methods  Monte Carlo Control</vt:lpstr>
      <vt:lpstr>NOTE 3</vt:lpstr>
      <vt:lpstr>PowerPoint Presentation</vt:lpstr>
      <vt:lpstr> What is the problem with acting greedy?  We do not ensure we visit every possible state  Then, how can we be sure our policy is the best one?</vt:lpstr>
      <vt:lpstr>ε-greedy</vt:lpstr>
      <vt:lpstr>Greedy in the Limit with Infinite Exploration </vt:lpstr>
      <vt:lpstr> What can be improved in this method?  Right now we are improving the table after all the episodes  We need a way to update the values after each episode </vt:lpstr>
      <vt:lpstr>Monte Carlo Methods  Monte Carlo Control  Incremental updates</vt:lpstr>
      <vt:lpstr>Monte Carlo Control</vt:lpstr>
      <vt:lpstr>Monte Carlo Control</vt:lpstr>
      <vt:lpstr> What can be improved in this method?  1/N(s,a)  will be high at the beginning and get smaller with time This is undesired, we want last information to be indeed more important </vt:lpstr>
      <vt:lpstr>Monte Carlo Methods  Monte Carlo Control  Constant Step Size α</vt:lpstr>
      <vt:lpstr>PowerPoint Presentation</vt:lpstr>
      <vt:lpstr>Recap of Monte Carlo Algorithms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Pablo Ruiz Ruiz</dc:creator>
  <cp:lastModifiedBy>Pablo Ruiz Ruiz</cp:lastModifiedBy>
  <cp:revision>473</cp:revision>
  <dcterms:created xsi:type="dcterms:W3CDTF">2018-09-08T23:49:33Z</dcterms:created>
  <dcterms:modified xsi:type="dcterms:W3CDTF">2018-09-09T23:10:08Z</dcterms:modified>
</cp:coreProperties>
</file>